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Advent Pro SemiBold"/>
      <p:regular r:id="rId55"/>
      <p:bold r:id="rId56"/>
      <p:italic r:id="rId57"/>
      <p:boldItalic r:id="rId58"/>
    </p:embeddedFont>
    <p:embeddedFont>
      <p:font typeface="Fira Sans Extra Condensed Medium"/>
      <p:regular r:id="rId59"/>
      <p:bold r:id="rId60"/>
      <p:italic r:id="rId61"/>
      <p:boldItalic r:id="rId62"/>
    </p:embeddedFont>
    <p:embeddedFont>
      <p:font typeface="Fira Sans Condensed Medium"/>
      <p:regular r:id="rId63"/>
      <p:bold r:id="rId64"/>
      <p:italic r:id="rId65"/>
      <p:boldItalic r:id="rId66"/>
    </p:embeddedFont>
    <p:embeddedFont>
      <p:font typeface="Maven Pro"/>
      <p:regular r:id="rId67"/>
      <p:bold r:id="rId68"/>
    </p:embeddedFont>
    <p:embeddedFont>
      <p:font typeface="Share Tech"/>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8F6602-22ED-45FC-BB5E-86BB4A25CD3C}">
  <a:tblStyle styleId="{A48F6602-22ED-45FC-BB5E-86BB4A25CD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FiraSansExtraCondensedMedium-boldItalic.fntdata"/><Relationship Id="rId61" Type="http://schemas.openxmlformats.org/officeDocument/2006/relationships/font" Target="fonts/FiraSansExtraCondensedMedium-italic.fntdata"/><Relationship Id="rId20" Type="http://schemas.openxmlformats.org/officeDocument/2006/relationships/slide" Target="slides/slide15.xml"/><Relationship Id="rId64" Type="http://schemas.openxmlformats.org/officeDocument/2006/relationships/font" Target="fonts/FiraSansCondensedMedium-bold.fntdata"/><Relationship Id="rId63" Type="http://schemas.openxmlformats.org/officeDocument/2006/relationships/font" Target="fonts/FiraSansCondensedMedium-regular.fntdata"/><Relationship Id="rId22" Type="http://schemas.openxmlformats.org/officeDocument/2006/relationships/slide" Target="slides/slide17.xml"/><Relationship Id="rId66" Type="http://schemas.openxmlformats.org/officeDocument/2006/relationships/font" Target="fonts/FiraSansCondensedMedium-boldItalic.fntdata"/><Relationship Id="rId21" Type="http://schemas.openxmlformats.org/officeDocument/2006/relationships/slide" Target="slides/slide16.xml"/><Relationship Id="rId65" Type="http://schemas.openxmlformats.org/officeDocument/2006/relationships/font" Target="fonts/FiraSansCondensedMedium-italic.fntdata"/><Relationship Id="rId24" Type="http://schemas.openxmlformats.org/officeDocument/2006/relationships/slide" Target="slides/slide19.xml"/><Relationship Id="rId68" Type="http://schemas.openxmlformats.org/officeDocument/2006/relationships/font" Target="fonts/MavenPro-bold.fntdata"/><Relationship Id="rId23" Type="http://schemas.openxmlformats.org/officeDocument/2006/relationships/slide" Target="slides/slide18.xml"/><Relationship Id="rId67" Type="http://schemas.openxmlformats.org/officeDocument/2006/relationships/font" Target="fonts/MavenPro-regular.fntdata"/><Relationship Id="rId60" Type="http://schemas.openxmlformats.org/officeDocument/2006/relationships/font" Target="fonts/FiraSansExtraCondensedMedi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hareTech-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AdventProSemiBold-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AdventProSemiBold-italic.fntdata"/><Relationship Id="rId12" Type="http://schemas.openxmlformats.org/officeDocument/2006/relationships/slide" Target="slides/slide7.xml"/><Relationship Id="rId56" Type="http://schemas.openxmlformats.org/officeDocument/2006/relationships/font" Target="fonts/AdventProSemiBold-bold.fntdata"/><Relationship Id="rId15" Type="http://schemas.openxmlformats.org/officeDocument/2006/relationships/slide" Target="slides/slide10.xml"/><Relationship Id="rId59" Type="http://schemas.openxmlformats.org/officeDocument/2006/relationships/font" Target="fonts/FiraSansExtraCondensedMedium-regular.fntdata"/><Relationship Id="rId14" Type="http://schemas.openxmlformats.org/officeDocument/2006/relationships/slide" Target="slides/slide9.xml"/><Relationship Id="rId58" Type="http://schemas.openxmlformats.org/officeDocument/2006/relationships/font" Target="fonts/AdventPro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60d0e7f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160d0e7f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6a86dd95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6a86dd9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15e028c6c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15e028c6c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6a86dd95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6a86dd95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60d0e7f1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60d0e7f1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160d0e7f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160d0e7f1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160d0e7f1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160d0e7f1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60d0e7f1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160d0e7f1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160d0e7f1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160d0e7f1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5b9f802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5b9f802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5e028c6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5e028c6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60d0e7f1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160d0e7f1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16a86dd95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16a86dd95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160d0e7f17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160d0e7f17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160d0e7f17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160d0e7f1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60d0e7f17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160d0e7f17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160d0e7f1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160d0e7f1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16a86dd9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16a86dd9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15b9f802c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15b9f802c1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15b9f802c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15b9f802c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16a86dd95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16a86dd95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5e028c6c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15e028c6c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15b9f802c1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15b9f802c1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16a86dd95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16a86dd9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16a86dd95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16a86dd95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15b9f802c1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15b9f802c1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b68bd869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b68bd869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b68bd869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b68bd869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b68bd869d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b68bd869d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b68bd869d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b68bd869d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164d32e3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164d32e3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16a86dd9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16a86dd9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5e028c6c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15e028c6c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164d32e3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164d32e3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b68bd869d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b68bd869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b68bd869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b68bd869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16a86dd95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16a86dd95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68bd869d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b68bd869d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b68bd869d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b68bd869d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160d0e7f17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160d0e7f17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b68bd869d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b68bd869d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f6bdcc46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f6bdcc46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6c52a2e8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6c52a2e8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5e028c6ce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15e028c6ce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15e028c6c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5e028c6c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6a86dd9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6a86dd9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5e028c6c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15e028c6c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160d0e7f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160d0e7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hyperlink" Target="https://www.ttc.ca/transparency-and-accountability/Operating-Statistics/Operating-Statistics---2021/Conventional-System" TargetMode="External"/><Relationship Id="rId4" Type="http://schemas.openxmlformats.org/officeDocument/2006/relationships/hyperlink" Target="https://en.wikipedia.org/wiki/Toronto_Transit_Commission" TargetMode="External"/><Relationship Id="rId5" Type="http://schemas.openxmlformats.org/officeDocument/2006/relationships/hyperlink" Target="https://www.ttc.ca/transparency-and-accountability/Operating-Statistics/Operating-Statistics---2021/Conventional-Syste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eepchecks.com/glossary/mean-absolute-error/" TargetMode="External"/><Relationship Id="rId4" Type="http://schemas.openxmlformats.org/officeDocument/2006/relationships/hyperlink" Target="https://www.statisticshowto.com/absolute-error/" TargetMode="External"/><Relationship Id="rId5"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statisticsbyjim.com/regression/mean-squared-error-mse/" TargetMode="External"/><Relationship Id="rId4" Type="http://schemas.openxmlformats.org/officeDocument/2006/relationships/hyperlink" Target="https://www.freecodecamp.org/news/machine-learning-mean-squared-error-regression-line-c7dde9a26b93/" TargetMode="External"/><Relationship Id="rId5"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tatisticsbyjim.com/regression/interpret-r-squared-regression/" TargetMode="External"/><Relationship Id="rId4" Type="http://schemas.openxmlformats.org/officeDocument/2006/relationships/hyperlink" Target="https://vitalflux.com/r-squared-explained-machine-learning/" TargetMode="External"/><Relationship Id="rId5"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freepik.com/free-vector/abstract-pixel-rain-blue-background_6070946.htm/?utm_source=slidesgo_template&amp;utm_medium=referral-link&amp;utm_campaign=sg_resources&amp;utm_content=freepik" TargetMode="External"/><Relationship Id="rId4" Type="http://schemas.openxmlformats.org/officeDocument/2006/relationships/hyperlink" Target="https://open.toronto.ca/dataset/ttc-bus-delay-data/" TargetMode="External"/><Relationship Id="rId5" Type="http://schemas.openxmlformats.org/officeDocument/2006/relationships/hyperlink" Target="https://moovitapp.com/index/en/public_transit-lines-Toronto_ON-143-434" TargetMode="External"/><Relationship Id="rId6" Type="http://schemas.openxmlformats.org/officeDocument/2006/relationships/hyperlink" Target="https://www.ttc.ca/transparency-and-accountability/Operating-Statistics/Operating-Statistics---2021/Conventional-System" TargetMode="External"/><Relationship Id="rId7" Type="http://schemas.openxmlformats.org/officeDocument/2006/relationships/hyperlink" Target="https://deepchecks.com/glossary/mean-absolute-erro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open.toronto.ca/dataset/ttc-bus-delay-data/" TargetMode="External"/><Relationship Id="rId4" Type="http://schemas.openxmlformats.org/officeDocument/2006/relationships/hyperlink" Target="https://open.toronto.ca/open-data-licens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726875" y="2804500"/>
            <a:ext cx="38343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Supervised By: </a:t>
            </a:r>
            <a:r>
              <a:rPr lang="en">
                <a:solidFill>
                  <a:schemeClr val="accent4"/>
                </a:solidFill>
              </a:rPr>
              <a:t>Prof. Graham Wall</a:t>
            </a:r>
            <a:endParaRPr>
              <a:solidFill>
                <a:schemeClr val="accent4"/>
              </a:solidFill>
            </a:endParaRPr>
          </a:p>
        </p:txBody>
      </p:sp>
      <p:sp>
        <p:nvSpPr>
          <p:cNvPr id="431" name="Google Shape;431;p23"/>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TTC </a:t>
            </a:r>
            <a:r>
              <a:rPr lang="en"/>
              <a:t>DELAYED BUS </a:t>
            </a:r>
            <a:endParaRPr/>
          </a:p>
          <a:p>
            <a:pPr indent="0" lvl="0" marL="0" rtl="0" algn="ctr">
              <a:spcBef>
                <a:spcPts val="0"/>
              </a:spcBef>
              <a:spcAft>
                <a:spcPts val="0"/>
              </a:spcAft>
              <a:buNone/>
            </a:pPr>
            <a:r>
              <a:rPr lang="en"/>
              <a:t>ANALYSIS</a:t>
            </a:r>
            <a:endParaRPr/>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2"/>
          <p:cNvSpPr txBox="1"/>
          <p:nvPr>
            <p:ph idx="13" type="ctrTitle"/>
          </p:nvPr>
        </p:nvSpPr>
        <p:spPr>
          <a:xfrm>
            <a:off x="6666296" y="339680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Filtering </a:t>
            </a:r>
            <a:endParaRPr/>
          </a:p>
          <a:p>
            <a:pPr indent="0" lvl="0" marL="0" rtl="0" algn="l">
              <a:spcBef>
                <a:spcPts val="0"/>
              </a:spcBef>
              <a:spcAft>
                <a:spcPts val="0"/>
              </a:spcAft>
              <a:buNone/>
            </a:pPr>
            <a:r>
              <a:rPr lang="en"/>
              <a:t>Columns</a:t>
            </a:r>
            <a:endParaRPr/>
          </a:p>
        </p:txBody>
      </p:sp>
      <p:sp>
        <p:nvSpPr>
          <p:cNvPr id="608" name="Google Shape;608;p32"/>
          <p:cNvSpPr txBox="1"/>
          <p:nvPr>
            <p:ph idx="1" type="subTitle"/>
          </p:nvPr>
        </p:nvSpPr>
        <p:spPr>
          <a:xfrm>
            <a:off x="6666298" y="3829675"/>
            <a:ext cx="17538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Vehicle column has been dropped as it has only unique values</a:t>
            </a:r>
            <a:endParaRPr/>
          </a:p>
        </p:txBody>
      </p:sp>
      <p:sp>
        <p:nvSpPr>
          <p:cNvPr id="609" name="Google Shape;609;p32"/>
          <p:cNvSpPr txBox="1"/>
          <p:nvPr>
            <p:ph idx="4" type="ctrTitle"/>
          </p:nvPr>
        </p:nvSpPr>
        <p:spPr>
          <a:xfrm>
            <a:off x="3942834" y="3396800"/>
            <a:ext cx="1386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610" name="Google Shape;610;p32"/>
          <p:cNvSpPr txBox="1"/>
          <p:nvPr>
            <p:ph type="ctrTitle"/>
          </p:nvPr>
        </p:nvSpPr>
        <p:spPr>
          <a:xfrm>
            <a:off x="1223300" y="339680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 &amp; Removing Null Values</a:t>
            </a:r>
            <a:endParaRPr/>
          </a:p>
        </p:txBody>
      </p:sp>
      <p:sp>
        <p:nvSpPr>
          <p:cNvPr id="611" name="Google Shape;611;p32"/>
          <p:cNvSpPr txBox="1"/>
          <p:nvPr>
            <p:ph idx="2" type="subTitle"/>
          </p:nvPr>
        </p:nvSpPr>
        <p:spPr>
          <a:xfrm>
            <a:off x="1223300" y="3829680"/>
            <a:ext cx="1755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Significant invalid, and missing entries in the Route and Direction columns were eliminated </a:t>
            </a:r>
            <a:endParaRPr/>
          </a:p>
        </p:txBody>
      </p:sp>
      <p:sp>
        <p:nvSpPr>
          <p:cNvPr id="612" name="Google Shape;612;p32"/>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613" name="Google Shape;613;p32"/>
          <p:cNvSpPr txBox="1"/>
          <p:nvPr>
            <p:ph idx="5" type="subTitle"/>
          </p:nvPr>
        </p:nvSpPr>
        <p:spPr>
          <a:xfrm>
            <a:off x="3942827" y="3829680"/>
            <a:ext cx="17556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 entries from Route column were converted to integers</a:t>
            </a:r>
            <a:endParaRPr/>
          </a:p>
        </p:txBody>
      </p:sp>
      <p:sp>
        <p:nvSpPr>
          <p:cNvPr id="614" name="Google Shape;614;p32"/>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15" name="Google Shape;615;p32"/>
          <p:cNvSpPr txBox="1"/>
          <p:nvPr>
            <p:ph idx="7" type="ctrTitle"/>
          </p:nvPr>
        </p:nvSpPr>
        <p:spPr>
          <a:xfrm>
            <a:off x="618825" y="411675"/>
            <a:ext cx="5292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VALIDATION AND CLEANING</a:t>
            </a:r>
            <a:endParaRPr/>
          </a:p>
        </p:txBody>
      </p:sp>
      <p:sp>
        <p:nvSpPr>
          <p:cNvPr id="616" name="Google Shape;616;p32"/>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17" name="Google Shape;617;p32"/>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2"/>
          <p:cNvCxnSpPr>
            <a:stCxn id="617" idx="1"/>
            <a:endCxn id="612"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621" name="Google Shape;621;p32"/>
          <p:cNvCxnSpPr>
            <a:stCxn id="618" idx="1"/>
            <a:endCxn id="614"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622" name="Google Shape;622;p32"/>
          <p:cNvCxnSpPr>
            <a:stCxn id="619" idx="1"/>
            <a:endCxn id="616"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623" name="Google Shape;623;p32"/>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2"/>
          <p:cNvGrpSpPr/>
          <p:nvPr/>
        </p:nvGrpSpPr>
        <p:grpSpPr>
          <a:xfrm>
            <a:off x="4075558" y="1684660"/>
            <a:ext cx="577210" cy="580282"/>
            <a:chOff x="3095745" y="3805393"/>
            <a:chExt cx="352840" cy="354717"/>
          </a:xfrm>
        </p:grpSpPr>
        <p:sp>
          <p:nvSpPr>
            <p:cNvPr id="626" name="Google Shape;626;p32"/>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2"/>
          <p:cNvGrpSpPr/>
          <p:nvPr/>
        </p:nvGrpSpPr>
        <p:grpSpPr>
          <a:xfrm>
            <a:off x="1343443" y="1684647"/>
            <a:ext cx="583817" cy="580314"/>
            <a:chOff x="3541011" y="3367320"/>
            <a:chExt cx="348257" cy="346188"/>
          </a:xfrm>
        </p:grpSpPr>
        <p:sp>
          <p:nvSpPr>
            <p:cNvPr id="633" name="Google Shape;633;p32"/>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2"/>
          <p:cNvGrpSpPr/>
          <p:nvPr/>
        </p:nvGrpSpPr>
        <p:grpSpPr>
          <a:xfrm>
            <a:off x="6823270" y="1688597"/>
            <a:ext cx="508971" cy="572414"/>
            <a:chOff x="8034034" y="1518109"/>
            <a:chExt cx="282746" cy="340358"/>
          </a:xfrm>
        </p:grpSpPr>
        <p:sp>
          <p:nvSpPr>
            <p:cNvPr id="637" name="Google Shape;637;p32"/>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Count of Null values</a:t>
            </a:r>
            <a:endParaRPr/>
          </a:p>
        </p:txBody>
      </p:sp>
      <p:pic>
        <p:nvPicPr>
          <p:cNvPr id="646" name="Google Shape;646;p33"/>
          <p:cNvPicPr preferRelativeResize="0"/>
          <p:nvPr/>
        </p:nvPicPr>
        <p:blipFill>
          <a:blip r:embed="rId3">
            <a:alphaModFix/>
          </a:blip>
          <a:stretch>
            <a:fillRect/>
          </a:stretch>
        </p:blipFill>
        <p:spPr>
          <a:xfrm>
            <a:off x="1683200" y="1162300"/>
            <a:ext cx="6096000" cy="3524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4"/>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HEATMAP FOR NULL VALUES</a:t>
            </a:r>
            <a:endParaRPr/>
          </a:p>
        </p:txBody>
      </p:sp>
      <p:pic>
        <p:nvPicPr>
          <p:cNvPr id="652" name="Google Shape;652;p34"/>
          <p:cNvPicPr preferRelativeResize="0"/>
          <p:nvPr/>
        </p:nvPicPr>
        <p:blipFill>
          <a:blip r:embed="rId3">
            <a:alphaModFix/>
          </a:blip>
          <a:stretch>
            <a:fillRect/>
          </a:stretch>
        </p:blipFill>
        <p:spPr>
          <a:xfrm>
            <a:off x="1342850" y="1682775"/>
            <a:ext cx="6458299" cy="2888200"/>
          </a:xfrm>
          <a:prstGeom prst="rect">
            <a:avLst/>
          </a:prstGeom>
          <a:noFill/>
          <a:ln>
            <a:noFill/>
          </a:ln>
        </p:spPr>
      </p:pic>
      <p:sp>
        <p:nvSpPr>
          <p:cNvPr id="653" name="Google Shape;653;p34"/>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observed that Route and Direction columns has null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5"/>
          <p:cNvSpPr txBox="1"/>
          <p:nvPr>
            <p:ph idx="8" type="ctrTitle"/>
          </p:nvPr>
        </p:nvSpPr>
        <p:spPr>
          <a:xfrm>
            <a:off x="533700" y="258600"/>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Cloud of Incidents</a:t>
            </a:r>
            <a:endParaRPr/>
          </a:p>
        </p:txBody>
      </p:sp>
      <p:pic>
        <p:nvPicPr>
          <p:cNvPr id="659" name="Google Shape;659;p35"/>
          <p:cNvPicPr preferRelativeResize="0"/>
          <p:nvPr/>
        </p:nvPicPr>
        <p:blipFill>
          <a:blip r:embed="rId3">
            <a:alphaModFix/>
          </a:blip>
          <a:stretch>
            <a:fillRect/>
          </a:stretch>
        </p:blipFill>
        <p:spPr>
          <a:xfrm>
            <a:off x="533688" y="989475"/>
            <a:ext cx="8076621" cy="3849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6"/>
          <p:cNvSpPr txBox="1"/>
          <p:nvPr>
            <p:ph idx="8" type="ctrTitle"/>
          </p:nvPr>
        </p:nvSpPr>
        <p:spPr>
          <a:xfrm>
            <a:off x="618825" y="411675"/>
            <a:ext cx="7340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INCIDENTS WITH MAXIMUM DELAYS</a:t>
            </a:r>
            <a:endParaRPr/>
          </a:p>
        </p:txBody>
      </p:sp>
      <p:pic>
        <p:nvPicPr>
          <p:cNvPr id="665" name="Google Shape;665;p36"/>
          <p:cNvPicPr preferRelativeResize="0"/>
          <p:nvPr/>
        </p:nvPicPr>
        <p:blipFill>
          <a:blip r:embed="rId3">
            <a:alphaModFix/>
          </a:blip>
          <a:stretch>
            <a:fillRect/>
          </a:stretch>
        </p:blipFill>
        <p:spPr>
          <a:xfrm>
            <a:off x="1284150" y="1725175"/>
            <a:ext cx="6575701" cy="2819649"/>
          </a:xfrm>
          <a:prstGeom prst="rect">
            <a:avLst/>
          </a:prstGeom>
          <a:noFill/>
          <a:ln>
            <a:noFill/>
          </a:ln>
        </p:spPr>
      </p:pic>
      <p:sp>
        <p:nvSpPr>
          <p:cNvPr id="666" name="Google Shape;666;p36"/>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observed that most number of delays occurs due to Mechanical or Operator incidents.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7"/>
          <p:cNvSpPr txBox="1"/>
          <p:nvPr>
            <p:ph idx="8" type="ctrTitle"/>
          </p:nvPr>
        </p:nvSpPr>
        <p:spPr>
          <a:xfrm>
            <a:off x="618825" y="411675"/>
            <a:ext cx="7113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OCCURENCE OF MINUTE DELAYS</a:t>
            </a:r>
            <a:endParaRPr/>
          </a:p>
        </p:txBody>
      </p:sp>
      <p:pic>
        <p:nvPicPr>
          <p:cNvPr id="672" name="Google Shape;672;p37"/>
          <p:cNvPicPr preferRelativeResize="0"/>
          <p:nvPr/>
        </p:nvPicPr>
        <p:blipFill>
          <a:blip r:embed="rId3">
            <a:alphaModFix/>
          </a:blip>
          <a:stretch>
            <a:fillRect/>
          </a:stretch>
        </p:blipFill>
        <p:spPr>
          <a:xfrm>
            <a:off x="1411750" y="1529700"/>
            <a:ext cx="6320500" cy="3051475"/>
          </a:xfrm>
          <a:prstGeom prst="rect">
            <a:avLst/>
          </a:prstGeom>
          <a:noFill/>
          <a:ln>
            <a:noFill/>
          </a:ln>
        </p:spPr>
      </p:pic>
      <p:sp>
        <p:nvSpPr>
          <p:cNvPr id="673" name="Google Shape;673;p37"/>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 in minutes ranges between 5 to 20 mins.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8"/>
          <p:cNvSpPr txBox="1"/>
          <p:nvPr>
            <p:ph idx="8" type="ctrTitle"/>
          </p:nvPr>
        </p:nvSpPr>
        <p:spPr>
          <a:xfrm>
            <a:off x="618825" y="411675"/>
            <a:ext cx="796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OCCURRENCE OF DIRECTION WITH DELAY</a:t>
            </a:r>
            <a:endParaRPr/>
          </a:p>
        </p:txBody>
      </p:sp>
      <p:pic>
        <p:nvPicPr>
          <p:cNvPr id="679" name="Google Shape;679;p38"/>
          <p:cNvPicPr preferRelativeResize="0"/>
          <p:nvPr/>
        </p:nvPicPr>
        <p:blipFill>
          <a:blip r:embed="rId3">
            <a:alphaModFix/>
          </a:blip>
          <a:stretch>
            <a:fillRect/>
          </a:stretch>
        </p:blipFill>
        <p:spPr>
          <a:xfrm>
            <a:off x="2885924" y="1754875"/>
            <a:ext cx="3372150" cy="2996725"/>
          </a:xfrm>
          <a:prstGeom prst="rect">
            <a:avLst/>
          </a:prstGeom>
          <a:noFill/>
          <a:ln>
            <a:noFill/>
          </a:ln>
        </p:spPr>
      </p:pic>
      <p:sp>
        <p:nvSpPr>
          <p:cNvPr id="680" name="Google Shape;680;p38"/>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Delays occurred in all directions, but they did not have a significant impact on the overall delays.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9"/>
          <p:cNvSpPr txBox="1"/>
          <p:nvPr>
            <p:ph idx="8" type="ctrTitle"/>
          </p:nvPr>
        </p:nvSpPr>
        <p:spPr>
          <a:xfrm>
            <a:off x="618825" y="411675"/>
            <a:ext cx="7676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DELAYS ACCORDING TO DAYS OF THE WEEK</a:t>
            </a:r>
            <a:endParaRPr/>
          </a:p>
        </p:txBody>
      </p:sp>
      <p:sp>
        <p:nvSpPr>
          <p:cNvPr id="686" name="Google Shape;686;p39"/>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been observed that delays frequently happen on weekends.</a:t>
            </a:r>
            <a:endParaRPr/>
          </a:p>
        </p:txBody>
      </p:sp>
      <p:sp>
        <p:nvSpPr>
          <p:cNvPr id="687" name="Google Shape;687;p39"/>
          <p:cNvSpPr txBox="1"/>
          <p:nvPr/>
        </p:nvSpPr>
        <p:spPr>
          <a:xfrm>
            <a:off x="4446525" y="2474850"/>
            <a:ext cx="3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688" name="Google Shape;688;p39"/>
          <p:cNvPicPr preferRelativeResize="0"/>
          <p:nvPr/>
        </p:nvPicPr>
        <p:blipFill>
          <a:blip r:embed="rId3">
            <a:alphaModFix/>
          </a:blip>
          <a:stretch>
            <a:fillRect/>
          </a:stretch>
        </p:blipFill>
        <p:spPr>
          <a:xfrm>
            <a:off x="2290525" y="1686325"/>
            <a:ext cx="4824450" cy="28692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0"/>
          <p:cNvSpPr txBox="1"/>
          <p:nvPr>
            <p:ph idx="8" type="ctrTitle"/>
          </p:nvPr>
        </p:nvSpPr>
        <p:spPr>
          <a:xfrm>
            <a:off x="618825" y="411675"/>
            <a:ext cx="7517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ANALYZING LOCATIONS WITH MAXIMUM DELAYS</a:t>
            </a:r>
            <a:endParaRPr/>
          </a:p>
        </p:txBody>
      </p:sp>
      <p:sp>
        <p:nvSpPr>
          <p:cNvPr id="694" name="Google Shape;694;p40"/>
          <p:cNvSpPr txBox="1"/>
          <p:nvPr>
            <p:ph idx="7" type="subTitle"/>
          </p:nvPr>
        </p:nvSpPr>
        <p:spPr>
          <a:xfrm>
            <a:off x="618824" y="989475"/>
            <a:ext cx="6575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Maximum delay occurs at Kennedy and Scarborough center stations with more than 20000 bus delays.</a:t>
            </a:r>
            <a:endParaRPr/>
          </a:p>
          <a:p>
            <a:pPr indent="0" lvl="0" marL="0" rtl="0" algn="l">
              <a:spcBef>
                <a:spcPts val="0"/>
              </a:spcBef>
              <a:spcAft>
                <a:spcPts val="0"/>
              </a:spcAft>
              <a:buNone/>
            </a:pPr>
            <a:r>
              <a:t/>
            </a:r>
            <a:endParaRPr/>
          </a:p>
        </p:txBody>
      </p:sp>
      <p:pic>
        <p:nvPicPr>
          <p:cNvPr id="695" name="Google Shape;695;p40"/>
          <p:cNvPicPr preferRelativeResize="0"/>
          <p:nvPr/>
        </p:nvPicPr>
        <p:blipFill>
          <a:blip r:embed="rId3">
            <a:alphaModFix/>
          </a:blip>
          <a:stretch>
            <a:fillRect/>
          </a:stretch>
        </p:blipFill>
        <p:spPr>
          <a:xfrm>
            <a:off x="1007938" y="1714275"/>
            <a:ext cx="7128127" cy="276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1"/>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a:t>
            </a:r>
            <a:endParaRPr/>
          </a:p>
          <a:p>
            <a:pPr indent="0" lvl="0" marL="0" rtl="0" algn="ctr">
              <a:spcBef>
                <a:spcPts val="0"/>
              </a:spcBef>
              <a:spcAft>
                <a:spcPts val="0"/>
              </a:spcAft>
              <a:buNone/>
            </a:pPr>
            <a:r>
              <a:rPr lang="en">
                <a:solidFill>
                  <a:schemeClr val="accent3"/>
                </a:solidFill>
              </a:rPr>
              <a:t>ENGINEERING</a:t>
            </a:r>
            <a:endParaRPr>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MEMBERS – GROUP 4</a:t>
            </a:r>
            <a:endParaRPr/>
          </a:p>
        </p:txBody>
      </p:sp>
      <p:sp>
        <p:nvSpPr>
          <p:cNvPr id="462" name="Google Shape;462;p24"/>
          <p:cNvSpPr txBox="1"/>
          <p:nvPr>
            <p:ph idx="2" type="ctrTitle"/>
          </p:nvPr>
        </p:nvSpPr>
        <p:spPr>
          <a:xfrm>
            <a:off x="9482794" y="2004575"/>
            <a:ext cx="966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4"/>
          <p:cNvSpPr txBox="1"/>
          <p:nvPr>
            <p:ph type="ctrTitle"/>
          </p:nvPr>
        </p:nvSpPr>
        <p:spPr>
          <a:xfrm>
            <a:off x="885325" y="2004563"/>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solidFill>
                  <a:schemeClr val="accent3"/>
                </a:solidFill>
              </a:rPr>
              <a:t>C0886857</a:t>
            </a:r>
            <a:endParaRPr>
              <a:solidFill>
                <a:schemeClr val="accent3"/>
              </a:solidFill>
            </a:endParaRPr>
          </a:p>
        </p:txBody>
      </p:sp>
      <p:sp>
        <p:nvSpPr>
          <p:cNvPr id="464" name="Google Shape;464;p24"/>
          <p:cNvSpPr txBox="1"/>
          <p:nvPr>
            <p:ph idx="1" type="subTitle"/>
          </p:nvPr>
        </p:nvSpPr>
        <p:spPr>
          <a:xfrm>
            <a:off x="733325" y="1643750"/>
            <a:ext cx="2200500" cy="4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Bahauddin Kalyani</a:t>
            </a:r>
            <a:endParaRPr sz="1600"/>
          </a:p>
        </p:txBody>
      </p:sp>
      <p:sp>
        <p:nvSpPr>
          <p:cNvPr id="465" name="Google Shape;465;p24"/>
          <p:cNvSpPr txBox="1"/>
          <p:nvPr>
            <p:ph idx="4" type="ctrTitle"/>
          </p:nvPr>
        </p:nvSpPr>
        <p:spPr>
          <a:xfrm>
            <a:off x="6371224" y="2004575"/>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solidFill>
                  <a:schemeClr val="accent2"/>
                </a:solidFill>
              </a:rPr>
              <a:t>C0885064</a:t>
            </a:r>
            <a:endParaRPr>
              <a:solidFill>
                <a:schemeClr val="accent2"/>
              </a:solidFill>
            </a:endParaRPr>
          </a:p>
        </p:txBody>
      </p:sp>
      <p:sp>
        <p:nvSpPr>
          <p:cNvPr id="466" name="Google Shape;466;p24"/>
          <p:cNvSpPr txBox="1"/>
          <p:nvPr>
            <p:ph idx="5" type="subTitle"/>
          </p:nvPr>
        </p:nvSpPr>
        <p:spPr>
          <a:xfrm>
            <a:off x="6176525" y="1643750"/>
            <a:ext cx="2270700" cy="3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Dev Makwana</a:t>
            </a:r>
            <a:endParaRPr sz="1600"/>
          </a:p>
        </p:txBody>
      </p:sp>
      <p:sp>
        <p:nvSpPr>
          <p:cNvPr id="467" name="Google Shape;467;p24"/>
          <p:cNvSpPr txBox="1"/>
          <p:nvPr>
            <p:ph idx="7" type="ctrTitle"/>
          </p:nvPr>
        </p:nvSpPr>
        <p:spPr>
          <a:xfrm>
            <a:off x="892925" y="3843750"/>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solidFill>
                  <a:schemeClr val="accent4"/>
                </a:solidFill>
              </a:rPr>
              <a:t>C0886861</a:t>
            </a:r>
            <a:endParaRPr>
              <a:solidFill>
                <a:schemeClr val="accent4"/>
              </a:solidFill>
            </a:endParaRPr>
          </a:p>
        </p:txBody>
      </p:sp>
      <p:sp>
        <p:nvSpPr>
          <p:cNvPr id="468" name="Google Shape;468;p24"/>
          <p:cNvSpPr txBox="1"/>
          <p:nvPr>
            <p:ph idx="8" type="subTitle"/>
          </p:nvPr>
        </p:nvSpPr>
        <p:spPr>
          <a:xfrm>
            <a:off x="733325" y="3479275"/>
            <a:ext cx="22005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Krina Patel</a:t>
            </a:r>
            <a:endParaRPr sz="1600"/>
          </a:p>
        </p:txBody>
      </p:sp>
      <p:sp>
        <p:nvSpPr>
          <p:cNvPr id="469" name="Google Shape;469;p24"/>
          <p:cNvSpPr txBox="1"/>
          <p:nvPr>
            <p:ph idx="9" type="ctrTitle"/>
          </p:nvPr>
        </p:nvSpPr>
        <p:spPr>
          <a:xfrm>
            <a:off x="3614513" y="3166125"/>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solidFill>
                  <a:schemeClr val="accent1"/>
                </a:solidFill>
              </a:rPr>
              <a:t>C0886910</a:t>
            </a:r>
            <a:endParaRPr>
              <a:solidFill>
                <a:schemeClr val="accent1"/>
              </a:solidFill>
            </a:endParaRPr>
          </a:p>
        </p:txBody>
      </p:sp>
      <p:sp>
        <p:nvSpPr>
          <p:cNvPr id="470" name="Google Shape;470;p24"/>
          <p:cNvSpPr txBox="1"/>
          <p:nvPr>
            <p:ph idx="13" type="subTitle"/>
          </p:nvPr>
        </p:nvSpPr>
        <p:spPr>
          <a:xfrm>
            <a:off x="3537425" y="2808825"/>
            <a:ext cx="2070600" cy="3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Trushna Patel</a:t>
            </a:r>
            <a:endParaRPr sz="1600"/>
          </a:p>
        </p:txBody>
      </p:sp>
      <p:sp>
        <p:nvSpPr>
          <p:cNvPr id="471" name="Google Shape;471;p24"/>
          <p:cNvSpPr txBox="1"/>
          <p:nvPr>
            <p:ph idx="14" type="ctrTitle"/>
          </p:nvPr>
        </p:nvSpPr>
        <p:spPr>
          <a:xfrm>
            <a:off x="6376987" y="3889875"/>
            <a:ext cx="18813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a:solidFill>
                  <a:schemeClr val="accent3"/>
                </a:solidFill>
              </a:rPr>
              <a:t>C0884854</a:t>
            </a:r>
            <a:endParaRPr>
              <a:solidFill>
                <a:schemeClr val="accent3"/>
              </a:solidFill>
            </a:endParaRPr>
          </a:p>
        </p:txBody>
      </p:sp>
      <p:sp>
        <p:nvSpPr>
          <p:cNvPr id="472" name="Google Shape;472;p24"/>
          <p:cNvSpPr txBox="1"/>
          <p:nvPr>
            <p:ph idx="15" type="subTitle"/>
          </p:nvPr>
        </p:nvSpPr>
        <p:spPr>
          <a:xfrm>
            <a:off x="5982375" y="3479250"/>
            <a:ext cx="2663700" cy="4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Mahaveersinh Chauhan</a:t>
            </a:r>
            <a:endParaRPr sz="1600"/>
          </a:p>
        </p:txBody>
      </p:sp>
      <p:sp>
        <p:nvSpPr>
          <p:cNvPr id="473" name="Google Shape;473;p24"/>
          <p:cNvSpPr/>
          <p:nvPr/>
        </p:nvSpPr>
        <p:spPr>
          <a:xfrm>
            <a:off x="1625825" y="3005284"/>
            <a:ext cx="415500" cy="41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4361163" y="2219472"/>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7104124" y="3005284"/>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1625825" y="1163242"/>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7104124" y="1163242"/>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24"/>
          <p:cNvCxnSpPr>
            <a:stCxn id="476" idx="3"/>
            <a:endCxn id="474" idx="1"/>
          </p:cNvCxnSpPr>
          <p:nvPr/>
        </p:nvCxnSpPr>
        <p:spPr>
          <a:xfrm>
            <a:off x="2041325" y="1370992"/>
            <a:ext cx="2319900" cy="1056300"/>
          </a:xfrm>
          <a:prstGeom prst="bentConnector3">
            <a:avLst>
              <a:gd fmla="val 49999" name="adj1"/>
            </a:avLst>
          </a:prstGeom>
          <a:noFill/>
          <a:ln cap="flat" cmpd="sng" w="9525">
            <a:solidFill>
              <a:schemeClr val="lt2"/>
            </a:solidFill>
            <a:prstDash val="solid"/>
            <a:round/>
            <a:headEnd len="med" w="med" type="none"/>
            <a:tailEnd len="med" w="med" type="none"/>
          </a:ln>
        </p:spPr>
      </p:cxnSp>
      <p:cxnSp>
        <p:nvCxnSpPr>
          <p:cNvPr id="479" name="Google Shape;479;p24"/>
          <p:cNvCxnSpPr>
            <a:stCxn id="474" idx="3"/>
            <a:endCxn id="477" idx="1"/>
          </p:cNvCxnSpPr>
          <p:nvPr/>
        </p:nvCxnSpPr>
        <p:spPr>
          <a:xfrm flipH="1" rot="10800000">
            <a:off x="4776663" y="1370922"/>
            <a:ext cx="2327400" cy="1056300"/>
          </a:xfrm>
          <a:prstGeom prst="bentConnector3">
            <a:avLst>
              <a:gd fmla="val 50001" name="adj1"/>
            </a:avLst>
          </a:prstGeom>
          <a:noFill/>
          <a:ln cap="flat" cmpd="sng" w="9525">
            <a:solidFill>
              <a:schemeClr val="lt2"/>
            </a:solidFill>
            <a:prstDash val="solid"/>
            <a:round/>
            <a:headEnd len="med" w="med" type="none"/>
            <a:tailEnd len="med" w="med" type="none"/>
          </a:ln>
        </p:spPr>
      </p:cxnSp>
      <p:grpSp>
        <p:nvGrpSpPr>
          <p:cNvPr id="480" name="Google Shape;480;p24"/>
          <p:cNvGrpSpPr/>
          <p:nvPr/>
        </p:nvGrpSpPr>
        <p:grpSpPr>
          <a:xfrm>
            <a:off x="4436544" y="2250873"/>
            <a:ext cx="264813" cy="352693"/>
            <a:chOff x="6703732" y="3346936"/>
            <a:chExt cx="264813" cy="352693"/>
          </a:xfrm>
        </p:grpSpPr>
        <p:sp>
          <p:nvSpPr>
            <p:cNvPr id="481" name="Google Shape;481;p24"/>
            <p:cNvSpPr/>
            <p:nvPr/>
          </p:nvSpPr>
          <p:spPr>
            <a:xfrm>
              <a:off x="6797283" y="3468777"/>
              <a:ext cx="10581" cy="15872"/>
            </a:xfrm>
            <a:custGeom>
              <a:rect b="b" l="l" r="r" t="t"/>
              <a:pathLst>
                <a:path extrusionOk="0" h="501" w="334">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6863272" y="3468777"/>
              <a:ext cx="10613" cy="15872"/>
            </a:xfrm>
            <a:custGeom>
              <a:rect b="b" l="l" r="r" t="t"/>
              <a:pathLst>
                <a:path extrusionOk="0" h="501" w="335">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6814231" y="3507712"/>
              <a:ext cx="43433" cy="15777"/>
            </a:xfrm>
            <a:custGeom>
              <a:rect b="b" l="l" r="r" t="t"/>
              <a:pathLst>
                <a:path extrusionOk="0" h="498" w="1371">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6902143" y="3489876"/>
              <a:ext cx="32" cy="412"/>
            </a:xfrm>
            <a:custGeom>
              <a:rect b="b" l="l" r="r" t="t"/>
              <a:pathLst>
                <a:path extrusionOk="0" h="13" w="1">
                  <a:moveTo>
                    <a:pt x="0" y="13"/>
                  </a:moveTo>
                  <a:cubicBezTo>
                    <a:pt x="0" y="1"/>
                    <a:pt x="0" y="13"/>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6703732" y="3346936"/>
              <a:ext cx="264813" cy="352693"/>
            </a:xfrm>
            <a:custGeom>
              <a:rect b="b" l="l" r="r" t="t"/>
              <a:pathLst>
                <a:path extrusionOk="0" h="11133" w="8359">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4"/>
          <p:cNvGrpSpPr/>
          <p:nvPr/>
        </p:nvGrpSpPr>
        <p:grpSpPr>
          <a:xfrm>
            <a:off x="7187249" y="3039620"/>
            <a:ext cx="271244" cy="346801"/>
            <a:chOff x="4899999" y="2882095"/>
            <a:chExt cx="271244" cy="346801"/>
          </a:xfrm>
        </p:grpSpPr>
        <p:sp>
          <p:nvSpPr>
            <p:cNvPr id="487" name="Google Shape;487;p24"/>
            <p:cNvSpPr/>
            <p:nvPr/>
          </p:nvSpPr>
          <p:spPr>
            <a:xfrm>
              <a:off x="4899999" y="2882095"/>
              <a:ext cx="271244" cy="346801"/>
            </a:xfrm>
            <a:custGeom>
              <a:rect b="b" l="l" r="r" t="t"/>
              <a:pathLst>
                <a:path extrusionOk="0" h="10947" w="8562">
                  <a:moveTo>
                    <a:pt x="6609" y="1719"/>
                  </a:moveTo>
                  <a:cubicBezTo>
                    <a:pt x="6823" y="1803"/>
                    <a:pt x="6954" y="2041"/>
                    <a:pt x="6906" y="2279"/>
                  </a:cubicBezTo>
                  <a:lnTo>
                    <a:pt x="6716" y="3398"/>
                  </a:lnTo>
                  <a:lnTo>
                    <a:pt x="6502" y="3398"/>
                  </a:lnTo>
                  <a:cubicBezTo>
                    <a:pt x="6406" y="3398"/>
                    <a:pt x="6323" y="3327"/>
                    <a:pt x="6323" y="3220"/>
                  </a:cubicBezTo>
                  <a:lnTo>
                    <a:pt x="6323" y="1969"/>
                  </a:lnTo>
                  <a:cubicBezTo>
                    <a:pt x="6454" y="1910"/>
                    <a:pt x="6537" y="1815"/>
                    <a:pt x="6609" y="1719"/>
                  </a:cubicBezTo>
                  <a:close/>
                  <a:moveTo>
                    <a:pt x="2287" y="1684"/>
                  </a:moveTo>
                  <a:cubicBezTo>
                    <a:pt x="2287" y="1743"/>
                    <a:pt x="2263" y="1803"/>
                    <a:pt x="2263" y="1862"/>
                  </a:cubicBezTo>
                  <a:lnTo>
                    <a:pt x="2263" y="3231"/>
                  </a:lnTo>
                  <a:cubicBezTo>
                    <a:pt x="2263" y="3339"/>
                    <a:pt x="2191" y="3410"/>
                    <a:pt x="2084" y="3410"/>
                  </a:cubicBezTo>
                  <a:lnTo>
                    <a:pt x="1882" y="3410"/>
                  </a:lnTo>
                  <a:lnTo>
                    <a:pt x="1691" y="2291"/>
                  </a:lnTo>
                  <a:cubicBezTo>
                    <a:pt x="1656" y="2136"/>
                    <a:pt x="1703" y="1981"/>
                    <a:pt x="1810" y="1862"/>
                  </a:cubicBezTo>
                  <a:cubicBezTo>
                    <a:pt x="1906" y="1743"/>
                    <a:pt x="2037" y="1684"/>
                    <a:pt x="2203" y="1684"/>
                  </a:cubicBezTo>
                  <a:close/>
                  <a:moveTo>
                    <a:pt x="6454" y="386"/>
                  </a:moveTo>
                  <a:lnTo>
                    <a:pt x="6454" y="386"/>
                  </a:lnTo>
                  <a:cubicBezTo>
                    <a:pt x="6597" y="815"/>
                    <a:pt x="6573" y="1207"/>
                    <a:pt x="6394" y="1469"/>
                  </a:cubicBezTo>
                  <a:cubicBezTo>
                    <a:pt x="6228" y="1707"/>
                    <a:pt x="5954" y="1862"/>
                    <a:pt x="5680" y="1862"/>
                  </a:cubicBezTo>
                  <a:lnTo>
                    <a:pt x="3120" y="1862"/>
                  </a:lnTo>
                  <a:cubicBezTo>
                    <a:pt x="3025" y="1862"/>
                    <a:pt x="2953" y="1934"/>
                    <a:pt x="2953" y="2029"/>
                  </a:cubicBezTo>
                  <a:cubicBezTo>
                    <a:pt x="2953" y="2112"/>
                    <a:pt x="3025" y="2184"/>
                    <a:pt x="3120" y="2184"/>
                  </a:cubicBezTo>
                  <a:lnTo>
                    <a:pt x="5680" y="2184"/>
                  </a:lnTo>
                  <a:cubicBezTo>
                    <a:pt x="5799" y="2184"/>
                    <a:pt x="5918" y="2172"/>
                    <a:pt x="6037" y="2136"/>
                  </a:cubicBezTo>
                  <a:lnTo>
                    <a:pt x="6037" y="3220"/>
                  </a:lnTo>
                  <a:cubicBezTo>
                    <a:pt x="6037" y="3493"/>
                    <a:pt x="6252" y="3720"/>
                    <a:pt x="6537" y="3720"/>
                  </a:cubicBezTo>
                  <a:lnTo>
                    <a:pt x="6787" y="3720"/>
                  </a:lnTo>
                  <a:cubicBezTo>
                    <a:pt x="6871" y="3720"/>
                    <a:pt x="6942" y="3755"/>
                    <a:pt x="6990" y="3815"/>
                  </a:cubicBezTo>
                  <a:cubicBezTo>
                    <a:pt x="7025" y="3874"/>
                    <a:pt x="7061" y="3946"/>
                    <a:pt x="7061" y="4017"/>
                  </a:cubicBezTo>
                  <a:cubicBezTo>
                    <a:pt x="7049" y="4148"/>
                    <a:pt x="6930" y="4255"/>
                    <a:pt x="6763" y="4255"/>
                  </a:cubicBezTo>
                  <a:lnTo>
                    <a:pt x="6692" y="4255"/>
                  </a:lnTo>
                  <a:lnTo>
                    <a:pt x="6692" y="4244"/>
                  </a:lnTo>
                  <a:cubicBezTo>
                    <a:pt x="6692" y="4148"/>
                    <a:pt x="6609" y="4077"/>
                    <a:pt x="6525" y="4077"/>
                  </a:cubicBezTo>
                  <a:cubicBezTo>
                    <a:pt x="6430" y="4077"/>
                    <a:pt x="6359" y="4148"/>
                    <a:pt x="6359" y="4244"/>
                  </a:cubicBezTo>
                  <a:cubicBezTo>
                    <a:pt x="6359" y="5375"/>
                    <a:pt x="5442" y="6315"/>
                    <a:pt x="4287" y="6315"/>
                  </a:cubicBezTo>
                  <a:cubicBezTo>
                    <a:pt x="3180" y="6315"/>
                    <a:pt x="2239" y="5387"/>
                    <a:pt x="2239" y="4244"/>
                  </a:cubicBezTo>
                  <a:cubicBezTo>
                    <a:pt x="2239" y="4160"/>
                    <a:pt x="2168" y="4077"/>
                    <a:pt x="2072" y="4077"/>
                  </a:cubicBezTo>
                  <a:cubicBezTo>
                    <a:pt x="1989" y="4077"/>
                    <a:pt x="1906" y="4160"/>
                    <a:pt x="1906" y="4244"/>
                  </a:cubicBezTo>
                  <a:lnTo>
                    <a:pt x="1906" y="4255"/>
                  </a:lnTo>
                  <a:lnTo>
                    <a:pt x="1822" y="4255"/>
                  </a:lnTo>
                  <a:cubicBezTo>
                    <a:pt x="1751" y="4255"/>
                    <a:pt x="1668" y="4232"/>
                    <a:pt x="1632" y="4172"/>
                  </a:cubicBezTo>
                  <a:cubicBezTo>
                    <a:pt x="1584" y="4113"/>
                    <a:pt x="1549" y="4041"/>
                    <a:pt x="1549" y="3958"/>
                  </a:cubicBezTo>
                  <a:cubicBezTo>
                    <a:pt x="1572" y="3827"/>
                    <a:pt x="1691" y="3720"/>
                    <a:pt x="1846" y="3720"/>
                  </a:cubicBezTo>
                  <a:lnTo>
                    <a:pt x="2084" y="3720"/>
                  </a:lnTo>
                  <a:cubicBezTo>
                    <a:pt x="2370" y="3720"/>
                    <a:pt x="2596" y="3505"/>
                    <a:pt x="2596" y="3220"/>
                  </a:cubicBezTo>
                  <a:lnTo>
                    <a:pt x="2596" y="1850"/>
                  </a:lnTo>
                  <a:cubicBezTo>
                    <a:pt x="2596" y="1184"/>
                    <a:pt x="3132" y="648"/>
                    <a:pt x="3799" y="648"/>
                  </a:cubicBezTo>
                  <a:lnTo>
                    <a:pt x="5335" y="648"/>
                  </a:lnTo>
                  <a:cubicBezTo>
                    <a:pt x="5894" y="648"/>
                    <a:pt x="6252" y="493"/>
                    <a:pt x="6454" y="386"/>
                  </a:cubicBezTo>
                  <a:close/>
                  <a:moveTo>
                    <a:pt x="5347" y="6387"/>
                  </a:moveTo>
                  <a:lnTo>
                    <a:pt x="5347" y="6911"/>
                  </a:lnTo>
                  <a:lnTo>
                    <a:pt x="4299" y="7494"/>
                  </a:lnTo>
                  <a:lnTo>
                    <a:pt x="3263" y="6911"/>
                  </a:lnTo>
                  <a:lnTo>
                    <a:pt x="3263" y="6387"/>
                  </a:lnTo>
                  <a:cubicBezTo>
                    <a:pt x="3573" y="6541"/>
                    <a:pt x="3930" y="6625"/>
                    <a:pt x="4299" y="6625"/>
                  </a:cubicBezTo>
                  <a:cubicBezTo>
                    <a:pt x="4680" y="6625"/>
                    <a:pt x="5037" y="6541"/>
                    <a:pt x="5347" y="6387"/>
                  </a:cubicBezTo>
                  <a:close/>
                  <a:moveTo>
                    <a:pt x="2846" y="7041"/>
                  </a:moveTo>
                  <a:lnTo>
                    <a:pt x="4073" y="7708"/>
                  </a:lnTo>
                  <a:lnTo>
                    <a:pt x="3704" y="8149"/>
                  </a:lnTo>
                  <a:cubicBezTo>
                    <a:pt x="3680" y="8184"/>
                    <a:pt x="3632" y="8208"/>
                    <a:pt x="3596" y="8220"/>
                  </a:cubicBezTo>
                  <a:cubicBezTo>
                    <a:pt x="3549" y="8220"/>
                    <a:pt x="3489" y="8208"/>
                    <a:pt x="3454" y="8173"/>
                  </a:cubicBezTo>
                  <a:lnTo>
                    <a:pt x="2620" y="7458"/>
                  </a:lnTo>
                  <a:lnTo>
                    <a:pt x="2834" y="7041"/>
                  </a:lnTo>
                  <a:close/>
                  <a:moveTo>
                    <a:pt x="5787" y="7041"/>
                  </a:moveTo>
                  <a:lnTo>
                    <a:pt x="6001" y="7458"/>
                  </a:lnTo>
                  <a:lnTo>
                    <a:pt x="5156" y="8173"/>
                  </a:lnTo>
                  <a:cubicBezTo>
                    <a:pt x="5109" y="8208"/>
                    <a:pt x="5061" y="8220"/>
                    <a:pt x="5013" y="8220"/>
                  </a:cubicBezTo>
                  <a:cubicBezTo>
                    <a:pt x="4978" y="8220"/>
                    <a:pt x="4930" y="8184"/>
                    <a:pt x="4894" y="8149"/>
                  </a:cubicBezTo>
                  <a:lnTo>
                    <a:pt x="4561" y="7708"/>
                  </a:lnTo>
                  <a:lnTo>
                    <a:pt x="5775" y="7041"/>
                  </a:lnTo>
                  <a:close/>
                  <a:moveTo>
                    <a:pt x="6497" y="1"/>
                  </a:moveTo>
                  <a:cubicBezTo>
                    <a:pt x="6455" y="1"/>
                    <a:pt x="6419" y="16"/>
                    <a:pt x="6382" y="53"/>
                  </a:cubicBezTo>
                  <a:cubicBezTo>
                    <a:pt x="6382" y="53"/>
                    <a:pt x="6073" y="350"/>
                    <a:pt x="5299" y="350"/>
                  </a:cubicBezTo>
                  <a:lnTo>
                    <a:pt x="3763" y="350"/>
                  </a:lnTo>
                  <a:cubicBezTo>
                    <a:pt x="3096" y="350"/>
                    <a:pt x="2537" y="779"/>
                    <a:pt x="2322" y="1374"/>
                  </a:cubicBezTo>
                  <a:lnTo>
                    <a:pt x="2180" y="1374"/>
                  </a:lnTo>
                  <a:cubicBezTo>
                    <a:pt x="1918" y="1374"/>
                    <a:pt x="1703" y="1481"/>
                    <a:pt x="1537" y="1672"/>
                  </a:cubicBezTo>
                  <a:cubicBezTo>
                    <a:pt x="1370" y="1862"/>
                    <a:pt x="1310" y="2112"/>
                    <a:pt x="1346" y="2350"/>
                  </a:cubicBezTo>
                  <a:lnTo>
                    <a:pt x="1537" y="3505"/>
                  </a:lnTo>
                  <a:cubicBezTo>
                    <a:pt x="1358" y="3589"/>
                    <a:pt x="1239" y="3755"/>
                    <a:pt x="1203" y="3958"/>
                  </a:cubicBezTo>
                  <a:cubicBezTo>
                    <a:pt x="1191" y="4124"/>
                    <a:pt x="1251" y="4291"/>
                    <a:pt x="1358" y="4422"/>
                  </a:cubicBezTo>
                  <a:cubicBezTo>
                    <a:pt x="1465" y="4541"/>
                    <a:pt x="1620" y="4613"/>
                    <a:pt x="1787" y="4613"/>
                  </a:cubicBezTo>
                  <a:lnTo>
                    <a:pt x="1906" y="4613"/>
                  </a:lnTo>
                  <a:cubicBezTo>
                    <a:pt x="2001" y="5291"/>
                    <a:pt x="2382" y="5863"/>
                    <a:pt x="2906" y="6244"/>
                  </a:cubicBezTo>
                  <a:lnTo>
                    <a:pt x="2906" y="6780"/>
                  </a:lnTo>
                  <a:cubicBezTo>
                    <a:pt x="2876" y="6762"/>
                    <a:pt x="2843" y="6753"/>
                    <a:pt x="2808" y="6753"/>
                  </a:cubicBezTo>
                  <a:cubicBezTo>
                    <a:pt x="2772" y="6753"/>
                    <a:pt x="2733" y="6762"/>
                    <a:pt x="2692" y="6780"/>
                  </a:cubicBezTo>
                  <a:cubicBezTo>
                    <a:pt x="2608" y="6803"/>
                    <a:pt x="2537" y="6863"/>
                    <a:pt x="2501" y="6934"/>
                  </a:cubicBezTo>
                  <a:lnTo>
                    <a:pt x="2251" y="7434"/>
                  </a:lnTo>
                  <a:lnTo>
                    <a:pt x="846" y="7851"/>
                  </a:lnTo>
                  <a:cubicBezTo>
                    <a:pt x="346" y="7994"/>
                    <a:pt x="1" y="8458"/>
                    <a:pt x="1" y="8982"/>
                  </a:cubicBezTo>
                  <a:lnTo>
                    <a:pt x="1" y="10780"/>
                  </a:lnTo>
                  <a:cubicBezTo>
                    <a:pt x="1" y="10863"/>
                    <a:pt x="72" y="10947"/>
                    <a:pt x="167" y="10947"/>
                  </a:cubicBezTo>
                  <a:cubicBezTo>
                    <a:pt x="251" y="10947"/>
                    <a:pt x="334" y="10863"/>
                    <a:pt x="334" y="10780"/>
                  </a:cubicBezTo>
                  <a:lnTo>
                    <a:pt x="334" y="8982"/>
                  </a:lnTo>
                  <a:cubicBezTo>
                    <a:pt x="334" y="8589"/>
                    <a:pt x="584" y="8244"/>
                    <a:pt x="953" y="8149"/>
                  </a:cubicBezTo>
                  <a:lnTo>
                    <a:pt x="1549" y="7958"/>
                  </a:lnTo>
                  <a:lnTo>
                    <a:pt x="1549" y="10756"/>
                  </a:lnTo>
                  <a:cubicBezTo>
                    <a:pt x="1549" y="10851"/>
                    <a:pt x="1620" y="10923"/>
                    <a:pt x="1715" y="10923"/>
                  </a:cubicBezTo>
                  <a:cubicBezTo>
                    <a:pt x="1799" y="10923"/>
                    <a:pt x="1882" y="10851"/>
                    <a:pt x="1882" y="10756"/>
                  </a:cubicBezTo>
                  <a:lnTo>
                    <a:pt x="1882" y="7863"/>
                  </a:lnTo>
                  <a:lnTo>
                    <a:pt x="2239" y="7756"/>
                  </a:lnTo>
                  <a:lnTo>
                    <a:pt x="2239" y="10756"/>
                  </a:lnTo>
                  <a:cubicBezTo>
                    <a:pt x="2239" y="10851"/>
                    <a:pt x="2311" y="10923"/>
                    <a:pt x="2394" y="10923"/>
                  </a:cubicBezTo>
                  <a:cubicBezTo>
                    <a:pt x="2489" y="10923"/>
                    <a:pt x="2561" y="10851"/>
                    <a:pt x="2561" y="10756"/>
                  </a:cubicBezTo>
                  <a:lnTo>
                    <a:pt x="2561" y="7863"/>
                  </a:lnTo>
                  <a:lnTo>
                    <a:pt x="3227" y="8423"/>
                  </a:lnTo>
                  <a:cubicBezTo>
                    <a:pt x="3323" y="8494"/>
                    <a:pt x="3442" y="8542"/>
                    <a:pt x="3561" y="8542"/>
                  </a:cubicBezTo>
                  <a:lnTo>
                    <a:pt x="3608" y="8542"/>
                  </a:lnTo>
                  <a:cubicBezTo>
                    <a:pt x="3739" y="8530"/>
                    <a:pt x="3858" y="8470"/>
                    <a:pt x="3942" y="8351"/>
                  </a:cubicBezTo>
                  <a:lnTo>
                    <a:pt x="4287" y="7934"/>
                  </a:lnTo>
                  <a:lnTo>
                    <a:pt x="4632" y="8351"/>
                  </a:lnTo>
                  <a:cubicBezTo>
                    <a:pt x="4716" y="8458"/>
                    <a:pt x="4835" y="8530"/>
                    <a:pt x="4978" y="8542"/>
                  </a:cubicBezTo>
                  <a:lnTo>
                    <a:pt x="5013" y="8542"/>
                  </a:lnTo>
                  <a:cubicBezTo>
                    <a:pt x="5132" y="8542"/>
                    <a:pt x="5251" y="8494"/>
                    <a:pt x="5347" y="8423"/>
                  </a:cubicBezTo>
                  <a:lnTo>
                    <a:pt x="6180" y="7708"/>
                  </a:lnTo>
                  <a:lnTo>
                    <a:pt x="6680" y="7863"/>
                  </a:lnTo>
                  <a:lnTo>
                    <a:pt x="6680" y="10756"/>
                  </a:lnTo>
                  <a:cubicBezTo>
                    <a:pt x="6680" y="10851"/>
                    <a:pt x="6763" y="10923"/>
                    <a:pt x="6847" y="10923"/>
                  </a:cubicBezTo>
                  <a:cubicBezTo>
                    <a:pt x="6942" y="10923"/>
                    <a:pt x="7014" y="10851"/>
                    <a:pt x="7014" y="10756"/>
                  </a:cubicBezTo>
                  <a:lnTo>
                    <a:pt x="7014" y="7958"/>
                  </a:lnTo>
                  <a:lnTo>
                    <a:pt x="7609" y="8149"/>
                  </a:lnTo>
                  <a:cubicBezTo>
                    <a:pt x="7978" y="8244"/>
                    <a:pt x="8228" y="8589"/>
                    <a:pt x="8228" y="8982"/>
                  </a:cubicBezTo>
                  <a:lnTo>
                    <a:pt x="8228" y="10780"/>
                  </a:lnTo>
                  <a:cubicBezTo>
                    <a:pt x="8228" y="10863"/>
                    <a:pt x="8311" y="10947"/>
                    <a:pt x="8395" y="10947"/>
                  </a:cubicBezTo>
                  <a:cubicBezTo>
                    <a:pt x="8490" y="10947"/>
                    <a:pt x="8561" y="10863"/>
                    <a:pt x="8561" y="10780"/>
                  </a:cubicBezTo>
                  <a:lnTo>
                    <a:pt x="8561" y="8982"/>
                  </a:lnTo>
                  <a:cubicBezTo>
                    <a:pt x="8561" y="8423"/>
                    <a:pt x="8216" y="7970"/>
                    <a:pt x="7716" y="7815"/>
                  </a:cubicBezTo>
                  <a:lnTo>
                    <a:pt x="6311" y="7399"/>
                  </a:lnTo>
                  <a:lnTo>
                    <a:pt x="6061" y="6911"/>
                  </a:lnTo>
                  <a:cubicBezTo>
                    <a:pt x="6013" y="6839"/>
                    <a:pt x="5942" y="6756"/>
                    <a:pt x="5871" y="6744"/>
                  </a:cubicBezTo>
                  <a:cubicBezTo>
                    <a:pt x="5829" y="6738"/>
                    <a:pt x="5793" y="6735"/>
                    <a:pt x="5759" y="6735"/>
                  </a:cubicBezTo>
                  <a:cubicBezTo>
                    <a:pt x="5725" y="6735"/>
                    <a:pt x="5692" y="6738"/>
                    <a:pt x="5656" y="6744"/>
                  </a:cubicBezTo>
                  <a:lnTo>
                    <a:pt x="5656" y="6208"/>
                  </a:lnTo>
                  <a:cubicBezTo>
                    <a:pt x="6192" y="5839"/>
                    <a:pt x="6561" y="5256"/>
                    <a:pt x="6656" y="4589"/>
                  </a:cubicBezTo>
                  <a:lnTo>
                    <a:pt x="6740" y="4589"/>
                  </a:lnTo>
                  <a:cubicBezTo>
                    <a:pt x="7061" y="4589"/>
                    <a:pt x="7323" y="4351"/>
                    <a:pt x="7359" y="4065"/>
                  </a:cubicBezTo>
                  <a:cubicBezTo>
                    <a:pt x="7371" y="3898"/>
                    <a:pt x="7311" y="3743"/>
                    <a:pt x="7204" y="3601"/>
                  </a:cubicBezTo>
                  <a:cubicBezTo>
                    <a:pt x="7156" y="3541"/>
                    <a:pt x="7097" y="3505"/>
                    <a:pt x="7025" y="3470"/>
                  </a:cubicBezTo>
                  <a:lnTo>
                    <a:pt x="7216" y="2339"/>
                  </a:lnTo>
                  <a:cubicBezTo>
                    <a:pt x="7275" y="1969"/>
                    <a:pt x="7085" y="1600"/>
                    <a:pt x="6763" y="1446"/>
                  </a:cubicBezTo>
                  <a:cubicBezTo>
                    <a:pt x="6906" y="1065"/>
                    <a:pt x="6883" y="600"/>
                    <a:pt x="6656" y="88"/>
                  </a:cubicBezTo>
                  <a:cubicBezTo>
                    <a:pt x="6644" y="53"/>
                    <a:pt x="6597" y="5"/>
                    <a:pt x="6537" y="5"/>
                  </a:cubicBezTo>
                  <a:cubicBezTo>
                    <a:pt x="6523" y="2"/>
                    <a:pt x="6510" y="1"/>
                    <a:pt x="6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5090491" y="3141364"/>
              <a:ext cx="10581" cy="86391"/>
            </a:xfrm>
            <a:custGeom>
              <a:rect b="b" l="l" r="r" t="t"/>
              <a:pathLst>
                <a:path extrusionOk="0" h="2727" w="334">
                  <a:moveTo>
                    <a:pt x="167" y="0"/>
                  </a:moveTo>
                  <a:cubicBezTo>
                    <a:pt x="84" y="0"/>
                    <a:pt x="0" y="84"/>
                    <a:pt x="0" y="167"/>
                  </a:cubicBezTo>
                  <a:lnTo>
                    <a:pt x="0" y="2560"/>
                  </a:lnTo>
                  <a:cubicBezTo>
                    <a:pt x="0" y="2656"/>
                    <a:pt x="84" y="2727"/>
                    <a:pt x="167" y="2727"/>
                  </a:cubicBezTo>
                  <a:cubicBezTo>
                    <a:pt x="262" y="2727"/>
                    <a:pt x="334" y="2656"/>
                    <a:pt x="334" y="2560"/>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5031281" y="3152294"/>
              <a:ext cx="10201" cy="10613"/>
            </a:xfrm>
            <a:custGeom>
              <a:rect b="b" l="l" r="r" t="t"/>
              <a:pathLst>
                <a:path extrusionOk="0" h="335" w="322">
                  <a:moveTo>
                    <a:pt x="155" y="1"/>
                  </a:moveTo>
                  <a:cubicBezTo>
                    <a:pt x="72" y="1"/>
                    <a:pt x="0" y="72"/>
                    <a:pt x="0" y="167"/>
                  </a:cubicBezTo>
                  <a:cubicBezTo>
                    <a:pt x="0" y="251"/>
                    <a:pt x="72" y="334"/>
                    <a:pt x="155" y="334"/>
                  </a:cubicBezTo>
                  <a:cubicBezTo>
                    <a:pt x="250" y="334"/>
                    <a:pt x="322" y="251"/>
                    <a:pt x="322" y="167"/>
                  </a:cubicBez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5031281" y="3217555"/>
              <a:ext cx="10201" cy="10201"/>
            </a:xfrm>
            <a:custGeom>
              <a:rect b="b" l="l" r="r" t="t"/>
              <a:pathLst>
                <a:path extrusionOk="0" h="322" w="322">
                  <a:moveTo>
                    <a:pt x="155" y="1"/>
                  </a:moveTo>
                  <a:cubicBezTo>
                    <a:pt x="72" y="1"/>
                    <a:pt x="0" y="72"/>
                    <a:pt x="0" y="155"/>
                  </a:cubicBezTo>
                  <a:cubicBezTo>
                    <a:pt x="0" y="251"/>
                    <a:pt x="72" y="322"/>
                    <a:pt x="155" y="322"/>
                  </a:cubicBezTo>
                  <a:cubicBezTo>
                    <a:pt x="250" y="322"/>
                    <a:pt x="322" y="251"/>
                    <a:pt x="322" y="155"/>
                  </a:cubicBez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5031281" y="3184734"/>
              <a:ext cx="10201" cy="10613"/>
            </a:xfrm>
            <a:custGeom>
              <a:rect b="b" l="l" r="r" t="t"/>
              <a:pathLst>
                <a:path extrusionOk="0" h="335" w="322">
                  <a:moveTo>
                    <a:pt x="155" y="1"/>
                  </a:moveTo>
                  <a:cubicBezTo>
                    <a:pt x="72" y="1"/>
                    <a:pt x="0" y="84"/>
                    <a:pt x="0" y="167"/>
                  </a:cubicBezTo>
                  <a:cubicBezTo>
                    <a:pt x="0" y="263"/>
                    <a:pt x="72" y="334"/>
                    <a:pt x="155" y="334"/>
                  </a:cubicBezTo>
                  <a:cubicBezTo>
                    <a:pt x="250" y="334"/>
                    <a:pt x="322" y="263"/>
                    <a:pt x="322" y="167"/>
                  </a:cubicBezTo>
                  <a:cubicBezTo>
                    <a:pt x="322" y="84"/>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4998841" y="2995763"/>
              <a:ext cx="10201" cy="15492"/>
            </a:xfrm>
            <a:custGeom>
              <a:rect b="b" l="l" r="r" t="t"/>
              <a:pathLst>
                <a:path extrusionOk="0" h="489" w="322">
                  <a:moveTo>
                    <a:pt x="155" y="1"/>
                  </a:moveTo>
                  <a:cubicBezTo>
                    <a:pt x="72" y="1"/>
                    <a:pt x="0" y="72"/>
                    <a:pt x="0" y="167"/>
                  </a:cubicBezTo>
                  <a:lnTo>
                    <a:pt x="0" y="334"/>
                  </a:lnTo>
                  <a:cubicBezTo>
                    <a:pt x="0" y="417"/>
                    <a:pt x="72" y="489"/>
                    <a:pt x="155" y="489"/>
                  </a:cubicBezTo>
                  <a:cubicBezTo>
                    <a:pt x="250" y="489"/>
                    <a:pt x="322" y="417"/>
                    <a:pt x="322" y="334"/>
                  </a:cubicBezTo>
                  <a:lnTo>
                    <a:pt x="322" y="167"/>
                  </a:lnTo>
                  <a:cubicBezTo>
                    <a:pt x="322" y="72"/>
                    <a:pt x="250" y="1"/>
                    <a:pt x="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5063721" y="2995763"/>
              <a:ext cx="10201" cy="15492"/>
            </a:xfrm>
            <a:custGeom>
              <a:rect b="b" l="l" r="r" t="t"/>
              <a:pathLst>
                <a:path extrusionOk="0" h="489" w="322">
                  <a:moveTo>
                    <a:pt x="167" y="1"/>
                  </a:moveTo>
                  <a:cubicBezTo>
                    <a:pt x="71" y="1"/>
                    <a:pt x="0" y="72"/>
                    <a:pt x="0" y="167"/>
                  </a:cubicBezTo>
                  <a:lnTo>
                    <a:pt x="0" y="334"/>
                  </a:lnTo>
                  <a:cubicBezTo>
                    <a:pt x="0" y="417"/>
                    <a:pt x="71" y="489"/>
                    <a:pt x="167" y="489"/>
                  </a:cubicBezTo>
                  <a:cubicBezTo>
                    <a:pt x="250" y="489"/>
                    <a:pt x="322" y="417"/>
                    <a:pt x="322" y="334"/>
                  </a:cubicBezTo>
                  <a:lnTo>
                    <a:pt x="322" y="167"/>
                  </a:lnTo>
                  <a:cubicBezTo>
                    <a:pt x="322" y="72"/>
                    <a:pt x="250"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4993550"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55" y="84"/>
                    <a:pt x="584"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5058051" y="2979163"/>
              <a:ext cx="21162" cy="10613"/>
            </a:xfrm>
            <a:custGeom>
              <a:rect b="b" l="l" r="r" t="t"/>
              <a:pathLst>
                <a:path extrusionOk="0" h="335" w="668">
                  <a:moveTo>
                    <a:pt x="167" y="1"/>
                  </a:moveTo>
                  <a:cubicBezTo>
                    <a:pt x="72" y="1"/>
                    <a:pt x="0" y="84"/>
                    <a:pt x="0" y="167"/>
                  </a:cubicBezTo>
                  <a:cubicBezTo>
                    <a:pt x="0" y="263"/>
                    <a:pt x="72" y="334"/>
                    <a:pt x="167" y="334"/>
                  </a:cubicBezTo>
                  <a:lnTo>
                    <a:pt x="501" y="334"/>
                  </a:lnTo>
                  <a:cubicBezTo>
                    <a:pt x="596" y="334"/>
                    <a:pt x="667" y="263"/>
                    <a:pt x="667" y="167"/>
                  </a:cubicBezTo>
                  <a:cubicBezTo>
                    <a:pt x="667" y="84"/>
                    <a:pt x="596"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5007141" y="3025574"/>
              <a:ext cx="58481" cy="32092"/>
            </a:xfrm>
            <a:custGeom>
              <a:rect b="b" l="l" r="r" t="t"/>
              <a:pathLst>
                <a:path extrusionOk="0" h="1013" w="1846">
                  <a:moveTo>
                    <a:pt x="1500" y="322"/>
                  </a:moveTo>
                  <a:cubicBezTo>
                    <a:pt x="1429" y="536"/>
                    <a:pt x="1191" y="679"/>
                    <a:pt x="917" y="679"/>
                  </a:cubicBezTo>
                  <a:cubicBezTo>
                    <a:pt x="655" y="679"/>
                    <a:pt x="417" y="536"/>
                    <a:pt x="345" y="322"/>
                  </a:cubicBezTo>
                  <a:close/>
                  <a:moveTo>
                    <a:pt x="167" y="0"/>
                  </a:moveTo>
                  <a:cubicBezTo>
                    <a:pt x="72" y="0"/>
                    <a:pt x="0" y="72"/>
                    <a:pt x="0" y="167"/>
                  </a:cubicBezTo>
                  <a:cubicBezTo>
                    <a:pt x="0" y="619"/>
                    <a:pt x="417" y="1012"/>
                    <a:pt x="929" y="1012"/>
                  </a:cubicBezTo>
                  <a:cubicBezTo>
                    <a:pt x="1429" y="1012"/>
                    <a:pt x="1846" y="643"/>
                    <a:pt x="1846" y="167"/>
                  </a:cubicBezTo>
                  <a:cubicBezTo>
                    <a:pt x="1846" y="72"/>
                    <a:pt x="1786"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4"/>
          <p:cNvGrpSpPr/>
          <p:nvPr/>
        </p:nvGrpSpPr>
        <p:grpSpPr>
          <a:xfrm>
            <a:off x="7177875" y="1192351"/>
            <a:ext cx="279513" cy="357255"/>
            <a:chOff x="4897750" y="2415639"/>
            <a:chExt cx="279513" cy="357255"/>
          </a:xfrm>
        </p:grpSpPr>
        <p:sp>
          <p:nvSpPr>
            <p:cNvPr id="498" name="Google Shape;498;p24"/>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4"/>
          <p:cNvGrpSpPr/>
          <p:nvPr/>
        </p:nvGrpSpPr>
        <p:grpSpPr>
          <a:xfrm>
            <a:off x="1693758" y="3036299"/>
            <a:ext cx="264433" cy="353454"/>
            <a:chOff x="8054820" y="2416399"/>
            <a:chExt cx="264433" cy="353454"/>
          </a:xfrm>
        </p:grpSpPr>
        <p:sp>
          <p:nvSpPr>
            <p:cNvPr id="507" name="Google Shape;507;p24"/>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4"/>
          <p:cNvGrpSpPr/>
          <p:nvPr/>
        </p:nvGrpSpPr>
        <p:grpSpPr>
          <a:xfrm>
            <a:off x="1685349" y="1193126"/>
            <a:ext cx="282174" cy="355735"/>
            <a:chOff x="7144274" y="1500214"/>
            <a:chExt cx="282174" cy="355735"/>
          </a:xfrm>
        </p:grpSpPr>
        <p:sp>
          <p:nvSpPr>
            <p:cNvPr id="514" name="Google Shape;514;p24"/>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0" name="Google Shape;520;p24"/>
          <p:cNvCxnSpPr>
            <a:stCxn id="473" idx="3"/>
            <a:endCxn id="474" idx="1"/>
          </p:cNvCxnSpPr>
          <p:nvPr/>
        </p:nvCxnSpPr>
        <p:spPr>
          <a:xfrm flipH="1" rot="10800000">
            <a:off x="2041325" y="2427334"/>
            <a:ext cx="2319900" cy="785700"/>
          </a:xfrm>
          <a:prstGeom prst="bentConnector3">
            <a:avLst>
              <a:gd fmla="val 49999" name="adj1"/>
            </a:avLst>
          </a:prstGeom>
          <a:noFill/>
          <a:ln cap="flat" cmpd="sng" w="9525">
            <a:solidFill>
              <a:schemeClr val="lt2"/>
            </a:solidFill>
            <a:prstDash val="solid"/>
            <a:round/>
            <a:headEnd len="med" w="med" type="none"/>
            <a:tailEnd len="med" w="med" type="none"/>
          </a:ln>
        </p:spPr>
      </p:cxnSp>
      <p:cxnSp>
        <p:nvCxnSpPr>
          <p:cNvPr id="521" name="Google Shape;521;p24"/>
          <p:cNvCxnSpPr>
            <a:stCxn id="474" idx="3"/>
            <a:endCxn id="475" idx="1"/>
          </p:cNvCxnSpPr>
          <p:nvPr/>
        </p:nvCxnSpPr>
        <p:spPr>
          <a:xfrm>
            <a:off x="4776663" y="2427222"/>
            <a:ext cx="2327400" cy="785700"/>
          </a:xfrm>
          <a:prstGeom prst="bentConnector3">
            <a:avLst>
              <a:gd fmla="val 50001" name="adj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2"/>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FEATURE ENCODING</a:t>
            </a:r>
            <a:endParaRPr>
              <a:solidFill>
                <a:schemeClr val="accent2"/>
              </a:solidFill>
            </a:endParaRPr>
          </a:p>
        </p:txBody>
      </p:sp>
      <p:sp>
        <p:nvSpPr>
          <p:cNvPr id="706" name="Google Shape;706;p42"/>
          <p:cNvSpPr txBox="1"/>
          <p:nvPr>
            <p:ph idx="1" type="subTitle"/>
          </p:nvPr>
        </p:nvSpPr>
        <p:spPr>
          <a:xfrm>
            <a:off x="2332950" y="1423125"/>
            <a:ext cx="4478100" cy="25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 categorical values into numerical ones.</a:t>
            </a:r>
            <a:endParaRPr/>
          </a:p>
          <a:p>
            <a:pPr indent="-342900" lvl="0" marL="457200" rtl="0" algn="l">
              <a:spcBef>
                <a:spcPts val="0"/>
              </a:spcBef>
              <a:spcAft>
                <a:spcPts val="0"/>
              </a:spcAft>
              <a:buSzPts val="1800"/>
              <a:buChar char="-"/>
            </a:pPr>
            <a:r>
              <a:rPr lang="en"/>
              <a:t>Day, Location, Incident and Direction columns need to be converted into a numeric label.</a:t>
            </a:r>
            <a:endParaRPr/>
          </a:p>
          <a:p>
            <a:pPr indent="-342900" lvl="0" marL="457200" rtl="0" algn="l">
              <a:spcBef>
                <a:spcPts val="0"/>
              </a:spcBef>
              <a:spcAft>
                <a:spcPts val="0"/>
              </a:spcAft>
              <a:buSzPts val="1800"/>
              <a:buChar char="-"/>
            </a:pPr>
            <a:r>
              <a:rPr lang="en"/>
              <a:t>We have used LabelEncoder to transform the data into numerical format.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43"/>
          <p:cNvPicPr preferRelativeResize="0"/>
          <p:nvPr/>
        </p:nvPicPr>
        <p:blipFill>
          <a:blip r:embed="rId3">
            <a:alphaModFix/>
          </a:blip>
          <a:stretch>
            <a:fillRect/>
          </a:stretch>
        </p:blipFill>
        <p:spPr>
          <a:xfrm>
            <a:off x="1104225" y="672875"/>
            <a:ext cx="7184576" cy="3476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4"/>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FEATURE EXTRACTION</a:t>
            </a:r>
            <a:endParaRPr>
              <a:solidFill>
                <a:schemeClr val="accent3"/>
              </a:solidFill>
            </a:endParaRPr>
          </a:p>
        </p:txBody>
      </p:sp>
      <p:sp>
        <p:nvSpPr>
          <p:cNvPr id="717" name="Google Shape;717;p44"/>
          <p:cNvSpPr txBox="1"/>
          <p:nvPr>
            <p:ph idx="1" type="subTitle"/>
          </p:nvPr>
        </p:nvSpPr>
        <p:spPr>
          <a:xfrm>
            <a:off x="2333000" y="1423125"/>
            <a:ext cx="4478100" cy="25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Extract feature from the existing data.</a:t>
            </a:r>
            <a:endParaRPr/>
          </a:p>
          <a:p>
            <a:pPr indent="-342900" lvl="0" marL="457200" rtl="0" algn="l">
              <a:spcBef>
                <a:spcPts val="0"/>
              </a:spcBef>
              <a:spcAft>
                <a:spcPts val="0"/>
              </a:spcAft>
              <a:buSzPts val="1800"/>
              <a:buChar char="-"/>
            </a:pPr>
            <a:r>
              <a:rPr lang="en"/>
              <a:t>TTC Dataset has date and time column so we need to split the Day, Month and Time for further delay prediction.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5"/>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CORRELATION MATRIX</a:t>
            </a:r>
            <a:endParaRPr/>
          </a:p>
        </p:txBody>
      </p:sp>
      <p:pic>
        <p:nvPicPr>
          <p:cNvPr id="723" name="Google Shape;723;p45"/>
          <p:cNvPicPr preferRelativeResize="0"/>
          <p:nvPr/>
        </p:nvPicPr>
        <p:blipFill>
          <a:blip r:embed="rId3">
            <a:alphaModFix/>
          </a:blip>
          <a:stretch>
            <a:fillRect/>
          </a:stretch>
        </p:blipFill>
        <p:spPr>
          <a:xfrm>
            <a:off x="1594075" y="1210350"/>
            <a:ext cx="6204849" cy="356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46"/>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SCALING</a:t>
            </a:r>
            <a:endParaRPr/>
          </a:p>
        </p:txBody>
      </p:sp>
      <p:sp>
        <p:nvSpPr>
          <p:cNvPr id="729" name="Google Shape;729;p46"/>
          <p:cNvSpPr txBox="1"/>
          <p:nvPr>
            <p:ph idx="1" type="subTitle"/>
          </p:nvPr>
        </p:nvSpPr>
        <p:spPr>
          <a:xfrm>
            <a:off x="2333000" y="1423125"/>
            <a:ext cx="4478100" cy="25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 scaling is required to normalize the range of independent variable or features of the data.</a:t>
            </a:r>
            <a:endParaRPr/>
          </a:p>
          <a:p>
            <a:pPr indent="-342900" lvl="0" marL="457200" rtl="0" algn="l">
              <a:spcBef>
                <a:spcPts val="0"/>
              </a:spcBef>
              <a:spcAft>
                <a:spcPts val="0"/>
              </a:spcAft>
              <a:buSzPts val="1800"/>
              <a:buChar char="-"/>
            </a:pPr>
            <a:r>
              <a:rPr lang="en"/>
              <a:t>We have applied the “MinMaxScaler” algorithm for feature scaling.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FEATURE SELECTION</a:t>
            </a:r>
            <a:endParaRPr>
              <a:solidFill>
                <a:schemeClr val="accent2"/>
              </a:solidFill>
            </a:endParaRPr>
          </a:p>
        </p:txBody>
      </p:sp>
      <p:sp>
        <p:nvSpPr>
          <p:cNvPr id="735" name="Google Shape;735;p47"/>
          <p:cNvSpPr txBox="1"/>
          <p:nvPr>
            <p:ph idx="1" type="subTitle"/>
          </p:nvPr>
        </p:nvSpPr>
        <p:spPr>
          <a:xfrm>
            <a:off x="2333000" y="1423125"/>
            <a:ext cx="4478100" cy="25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process of reducing the number of input variables when developing a predictive model.</a:t>
            </a:r>
            <a:endParaRPr/>
          </a:p>
          <a:p>
            <a:pPr indent="-342900" lvl="0" marL="457200" rtl="0" algn="l">
              <a:spcBef>
                <a:spcPts val="0"/>
              </a:spcBef>
              <a:spcAft>
                <a:spcPts val="0"/>
              </a:spcAft>
              <a:buSzPts val="1800"/>
              <a:buChar char="-"/>
            </a:pPr>
            <a:r>
              <a:rPr lang="en"/>
              <a:t>According to the SelectKBest algorithm with chi2 score function, Min Gap, Route and Location are highly related to the Min Delay.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8"/>
          <p:cNvSpPr txBox="1"/>
          <p:nvPr>
            <p:ph idx="1" type="subTitle"/>
          </p:nvPr>
        </p:nvSpPr>
        <p:spPr>
          <a:xfrm>
            <a:off x="628700" y="258025"/>
            <a:ext cx="4478100" cy="54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Finding Best Features </a:t>
            </a:r>
            <a:endParaRPr sz="2500"/>
          </a:p>
        </p:txBody>
      </p:sp>
      <p:pic>
        <p:nvPicPr>
          <p:cNvPr id="741" name="Google Shape;741;p48"/>
          <p:cNvPicPr preferRelativeResize="0"/>
          <p:nvPr/>
        </p:nvPicPr>
        <p:blipFill>
          <a:blip r:embed="rId3">
            <a:alphaModFix/>
          </a:blip>
          <a:stretch>
            <a:fillRect/>
          </a:stretch>
        </p:blipFill>
        <p:spPr>
          <a:xfrm>
            <a:off x="991950" y="897700"/>
            <a:ext cx="7266226" cy="394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9"/>
          <p:cNvSpPr txBox="1"/>
          <p:nvPr>
            <p:ph idx="1" type="body"/>
          </p:nvPr>
        </p:nvSpPr>
        <p:spPr>
          <a:xfrm>
            <a:off x="618825" y="1070625"/>
            <a:ext cx="781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have </a:t>
            </a:r>
            <a:r>
              <a:rPr lang="en">
                <a:solidFill>
                  <a:schemeClr val="accent3"/>
                </a:solidFill>
              </a:rPr>
              <a:t>train_test_split</a:t>
            </a:r>
            <a:r>
              <a:rPr lang="en"/>
              <a:t> function to split the data between training dataset and testing dataset.</a:t>
            </a:r>
            <a:endParaRPr/>
          </a:p>
          <a:p>
            <a:pPr indent="-342900" lvl="0" marL="457200" rtl="0" algn="l">
              <a:spcBef>
                <a:spcPts val="0"/>
              </a:spcBef>
              <a:spcAft>
                <a:spcPts val="0"/>
              </a:spcAft>
              <a:buSzPts val="1800"/>
              <a:buChar char="●"/>
            </a:pPr>
            <a:r>
              <a:rPr lang="en"/>
              <a:t>We have split random 80 percent of the data into training set and remaining 20 percent of the data into testing set.</a:t>
            </a:r>
            <a:endParaRPr/>
          </a:p>
        </p:txBody>
      </p:sp>
      <p:sp>
        <p:nvSpPr>
          <p:cNvPr id="747" name="Google Shape;747;p49"/>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AND TESTING SPLIT</a:t>
            </a:r>
            <a:endParaRPr/>
          </a:p>
        </p:txBody>
      </p:sp>
      <p:sp>
        <p:nvSpPr>
          <p:cNvPr id="748" name="Google Shape;748;p49"/>
          <p:cNvSpPr txBox="1"/>
          <p:nvPr>
            <p:ph idx="4294967295" type="subTitle"/>
          </p:nvPr>
        </p:nvSpPr>
        <p:spPr>
          <a:xfrm>
            <a:off x="1106002" y="2965675"/>
            <a:ext cx="10800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t>Training</a:t>
            </a:r>
            <a:endParaRPr/>
          </a:p>
        </p:txBody>
      </p:sp>
      <p:sp>
        <p:nvSpPr>
          <p:cNvPr id="749" name="Google Shape;749;p49"/>
          <p:cNvSpPr txBox="1"/>
          <p:nvPr>
            <p:ph idx="4294967295" type="subTitle"/>
          </p:nvPr>
        </p:nvSpPr>
        <p:spPr>
          <a:xfrm>
            <a:off x="1105988" y="3961413"/>
            <a:ext cx="11286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a:t>Testing</a:t>
            </a:r>
            <a:endParaRPr/>
          </a:p>
        </p:txBody>
      </p:sp>
      <p:sp>
        <p:nvSpPr>
          <p:cNvPr id="750" name="Google Shape;750;p49"/>
          <p:cNvSpPr txBox="1"/>
          <p:nvPr>
            <p:ph idx="4294967295" type="subTitle"/>
          </p:nvPr>
        </p:nvSpPr>
        <p:spPr>
          <a:xfrm>
            <a:off x="1105988" y="2679838"/>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200">
                <a:solidFill>
                  <a:schemeClr val="accent1"/>
                </a:solidFill>
                <a:latin typeface="Share Tech"/>
                <a:ea typeface="Share Tech"/>
                <a:cs typeface="Share Tech"/>
                <a:sym typeface="Share Tech"/>
              </a:rPr>
              <a:t>80%</a:t>
            </a:r>
            <a:endParaRPr sz="2200">
              <a:solidFill>
                <a:schemeClr val="accent1"/>
              </a:solidFill>
              <a:latin typeface="Share Tech"/>
              <a:ea typeface="Share Tech"/>
              <a:cs typeface="Share Tech"/>
              <a:sym typeface="Share Tech"/>
            </a:endParaRPr>
          </a:p>
        </p:txBody>
      </p:sp>
      <p:sp>
        <p:nvSpPr>
          <p:cNvPr id="751" name="Google Shape;751;p49"/>
          <p:cNvSpPr txBox="1"/>
          <p:nvPr>
            <p:ph idx="4294967295" type="subTitle"/>
          </p:nvPr>
        </p:nvSpPr>
        <p:spPr>
          <a:xfrm>
            <a:off x="1215913" y="3675588"/>
            <a:ext cx="908700" cy="3906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2200">
                <a:solidFill>
                  <a:schemeClr val="accent2"/>
                </a:solidFill>
                <a:latin typeface="Share Tech"/>
                <a:ea typeface="Share Tech"/>
                <a:cs typeface="Share Tech"/>
                <a:sym typeface="Share Tech"/>
              </a:rPr>
              <a:t>20%</a:t>
            </a:r>
            <a:endParaRPr sz="2200">
              <a:solidFill>
                <a:schemeClr val="accent2"/>
              </a:solidFill>
              <a:latin typeface="Share Tech"/>
              <a:ea typeface="Share Tech"/>
              <a:cs typeface="Share Tech"/>
              <a:sym typeface="Share Tech"/>
            </a:endParaRPr>
          </a:p>
        </p:txBody>
      </p:sp>
      <p:grpSp>
        <p:nvGrpSpPr>
          <p:cNvPr id="752" name="Google Shape;752;p49"/>
          <p:cNvGrpSpPr/>
          <p:nvPr/>
        </p:nvGrpSpPr>
        <p:grpSpPr>
          <a:xfrm>
            <a:off x="2446623" y="2809050"/>
            <a:ext cx="5682102" cy="338258"/>
            <a:chOff x="2905373" y="2794075"/>
            <a:chExt cx="5682102" cy="338258"/>
          </a:xfrm>
        </p:grpSpPr>
        <p:sp>
          <p:nvSpPr>
            <p:cNvPr id="753" name="Google Shape;753;p49"/>
            <p:cNvSpPr/>
            <p:nvPr/>
          </p:nvSpPr>
          <p:spPr>
            <a:xfrm rot="5400000">
              <a:off x="5577295" y="122153"/>
              <a:ext cx="338258" cy="5682102"/>
            </a:xfrm>
            <a:custGeom>
              <a:rect b="b" l="l" r="r" t="t"/>
              <a:pathLst>
                <a:path extrusionOk="0" h="40614" w="6818">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rot="5400000">
              <a:off x="3543029" y="2793463"/>
              <a:ext cx="323259" cy="339474"/>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rot="5400000">
              <a:off x="4119209" y="2793141"/>
              <a:ext cx="322614" cy="339474"/>
            </a:xfrm>
            <a:custGeom>
              <a:rect b="b" l="l" r="r" t="t"/>
              <a:pathLst>
                <a:path extrusionOk="0" h="2786" w="6503">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rot="5400000">
              <a:off x="2933541" y="2793463"/>
              <a:ext cx="323259" cy="339474"/>
            </a:xfrm>
            <a:custGeom>
              <a:rect b="b" l="l" r="r" t="t"/>
              <a:pathLst>
                <a:path extrusionOk="0" h="2786" w="6516">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9"/>
            <p:cNvGrpSpPr/>
            <p:nvPr/>
          </p:nvGrpSpPr>
          <p:grpSpPr>
            <a:xfrm rot="5400000">
              <a:off x="5323139" y="2200789"/>
              <a:ext cx="323259" cy="1524823"/>
              <a:chOff x="6056115" y="3083985"/>
              <a:chExt cx="323226" cy="620755"/>
            </a:xfrm>
          </p:grpSpPr>
          <p:sp>
            <p:nvSpPr>
              <p:cNvPr id="758" name="Google Shape;758;p49"/>
              <p:cNvSpPr/>
              <p:nvPr/>
            </p:nvSpPr>
            <p:spPr>
              <a:xfrm>
                <a:off x="6056115" y="3318418"/>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6056115" y="3083985"/>
                <a:ext cx="322581" cy="138200"/>
              </a:xfrm>
              <a:custGeom>
                <a:rect b="b" l="l" r="r" t="t"/>
                <a:pathLst>
                  <a:path extrusionOk="0" h="2786" w="6503">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6056115" y="3566541"/>
                <a:ext cx="323226" cy="138200"/>
              </a:xfrm>
              <a:custGeom>
                <a:rect b="b" l="l" r="r" t="t"/>
                <a:pathLst>
                  <a:path extrusionOk="0" h="2786" w="6516">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49"/>
            <p:cNvGrpSpPr/>
            <p:nvPr/>
          </p:nvGrpSpPr>
          <p:grpSpPr>
            <a:xfrm rot="5400000">
              <a:off x="6768559" y="2505534"/>
              <a:ext cx="323259" cy="915333"/>
              <a:chOff x="6056115" y="3083985"/>
              <a:chExt cx="323226" cy="372632"/>
            </a:xfrm>
          </p:grpSpPr>
          <p:sp>
            <p:nvSpPr>
              <p:cNvPr id="762" name="Google Shape;762;p49"/>
              <p:cNvSpPr/>
              <p:nvPr/>
            </p:nvSpPr>
            <p:spPr>
              <a:xfrm>
                <a:off x="6056115" y="3318418"/>
                <a:ext cx="323226" cy="138200"/>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9"/>
              <p:cNvSpPr/>
              <p:nvPr/>
            </p:nvSpPr>
            <p:spPr>
              <a:xfrm>
                <a:off x="6056115" y="3083985"/>
                <a:ext cx="322581" cy="138200"/>
              </a:xfrm>
              <a:custGeom>
                <a:rect b="b" l="l" r="r" t="t"/>
                <a:pathLst>
                  <a:path extrusionOk="0" h="2786" w="6503">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 name="Google Shape;764;p49"/>
          <p:cNvGrpSpPr/>
          <p:nvPr/>
        </p:nvGrpSpPr>
        <p:grpSpPr>
          <a:xfrm>
            <a:off x="2446623" y="3739225"/>
            <a:ext cx="5682102" cy="338258"/>
            <a:chOff x="2905373" y="2794075"/>
            <a:chExt cx="5682102" cy="338258"/>
          </a:xfrm>
        </p:grpSpPr>
        <p:sp>
          <p:nvSpPr>
            <p:cNvPr id="765" name="Google Shape;765;p49"/>
            <p:cNvSpPr/>
            <p:nvPr/>
          </p:nvSpPr>
          <p:spPr>
            <a:xfrm rot="5400000">
              <a:off x="5577295" y="122153"/>
              <a:ext cx="338258" cy="5682102"/>
            </a:xfrm>
            <a:custGeom>
              <a:rect b="b" l="l" r="r" t="t"/>
              <a:pathLst>
                <a:path extrusionOk="0" h="40614" w="6818">
                  <a:moveTo>
                    <a:pt x="6654" y="152"/>
                  </a:moveTo>
                  <a:lnTo>
                    <a:pt x="6654" y="40450"/>
                  </a:lnTo>
                  <a:lnTo>
                    <a:pt x="151" y="40450"/>
                  </a:lnTo>
                  <a:lnTo>
                    <a:pt x="151" y="152"/>
                  </a:lnTo>
                  <a:close/>
                  <a:moveTo>
                    <a:pt x="0" y="1"/>
                  </a:moveTo>
                  <a:lnTo>
                    <a:pt x="0" y="40613"/>
                  </a:lnTo>
                  <a:lnTo>
                    <a:pt x="6817" y="40613"/>
                  </a:lnTo>
                  <a:lnTo>
                    <a:pt x="6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6" name="Google Shape;766;p49"/>
            <p:cNvSpPr/>
            <p:nvPr/>
          </p:nvSpPr>
          <p:spPr>
            <a:xfrm rot="5400000">
              <a:off x="3543029" y="2793463"/>
              <a:ext cx="323259" cy="339474"/>
            </a:xfrm>
            <a:custGeom>
              <a:rect b="b" l="l" r="r" t="t"/>
              <a:pathLst>
                <a:path extrusionOk="0" h="2786" w="6516">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767" name="Google Shape;767;p49"/>
            <p:cNvSpPr/>
            <p:nvPr/>
          </p:nvSpPr>
          <p:spPr>
            <a:xfrm rot="5400000">
              <a:off x="2933541" y="2793463"/>
              <a:ext cx="323259" cy="339474"/>
            </a:xfrm>
            <a:custGeom>
              <a:rect b="b" l="l" r="r" t="t"/>
              <a:pathLst>
                <a:path extrusionOk="0" h="2786" w="6516">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a:p>
            <a:pPr indent="0" lvl="0" marL="0" rtl="0" algn="ctr">
              <a:spcBef>
                <a:spcPts val="0"/>
              </a:spcBef>
              <a:spcAft>
                <a:spcPts val="0"/>
              </a:spcAft>
              <a:buNone/>
            </a:pPr>
            <a:r>
              <a:rPr lang="en">
                <a:solidFill>
                  <a:schemeClr val="accent3"/>
                </a:solidFill>
              </a:rPr>
              <a:t>TRAINING</a:t>
            </a:r>
            <a:endParaRPr>
              <a:solidFill>
                <a:schemeClr val="accent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1"/>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Trying Different Models</a:t>
            </a:r>
            <a:endParaRPr/>
          </a:p>
        </p:txBody>
      </p:sp>
      <p:pic>
        <p:nvPicPr>
          <p:cNvPr id="778" name="Google Shape;778;p51"/>
          <p:cNvPicPr preferRelativeResize="0"/>
          <p:nvPr/>
        </p:nvPicPr>
        <p:blipFill>
          <a:blip r:embed="rId3">
            <a:alphaModFix/>
          </a:blip>
          <a:stretch>
            <a:fillRect/>
          </a:stretch>
        </p:blipFill>
        <p:spPr>
          <a:xfrm>
            <a:off x="152400" y="1141875"/>
            <a:ext cx="8839199" cy="3481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5"/>
          <p:cNvSpPr txBox="1"/>
          <p:nvPr>
            <p:ph idx="8" type="ctrTitle"/>
          </p:nvPr>
        </p:nvSpPr>
        <p:spPr>
          <a:xfrm>
            <a:off x="621630" y="411675"/>
            <a:ext cx="588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TTC</a:t>
            </a:r>
            <a:endParaRPr sz="3000"/>
          </a:p>
        </p:txBody>
      </p:sp>
      <p:sp>
        <p:nvSpPr>
          <p:cNvPr id="527" name="Google Shape;527;p25"/>
          <p:cNvSpPr txBox="1"/>
          <p:nvPr>
            <p:ph idx="7" type="subTitle"/>
          </p:nvPr>
        </p:nvSpPr>
        <p:spPr>
          <a:xfrm>
            <a:off x="6011730" y="3118718"/>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 of bus routes – 6486.9km </a:t>
            </a:r>
            <a:r>
              <a:rPr lang="en" sz="1000" u="sng">
                <a:solidFill>
                  <a:schemeClr val="accent4"/>
                </a:solidFill>
                <a:hlinkClick r:id="rId3">
                  <a:extLst>
                    <a:ext uri="{A12FA001-AC4F-418D-AE19-62706E023703}">
                      <ahyp:hlinkClr val="tx"/>
                    </a:ext>
                  </a:extLst>
                </a:hlinkClick>
              </a:rPr>
              <a:t>4</a:t>
            </a:r>
            <a:endParaRPr sz="1000" u="sng">
              <a:solidFill>
                <a:schemeClr val="accent4"/>
              </a:solidFill>
            </a:endParaRPr>
          </a:p>
        </p:txBody>
      </p:sp>
      <p:sp>
        <p:nvSpPr>
          <p:cNvPr id="528" name="Google Shape;528;p25"/>
          <p:cNvSpPr txBox="1"/>
          <p:nvPr>
            <p:ph idx="1" type="subTitle"/>
          </p:nvPr>
        </p:nvSpPr>
        <p:spPr>
          <a:xfrm>
            <a:off x="1251125" y="1673975"/>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Established </a:t>
            </a:r>
            <a:endParaRPr sz="1600"/>
          </a:p>
          <a:p>
            <a:pPr indent="0" lvl="0" marL="0" rtl="0" algn="ctr">
              <a:spcBef>
                <a:spcPts val="0"/>
              </a:spcBef>
              <a:spcAft>
                <a:spcPts val="0"/>
              </a:spcAft>
              <a:buNone/>
            </a:pPr>
            <a:r>
              <a:rPr lang="en" sz="1600"/>
              <a:t>in 1921 </a:t>
            </a:r>
            <a:r>
              <a:rPr lang="en" sz="1200" u="sng">
                <a:solidFill>
                  <a:schemeClr val="accent4"/>
                </a:solidFill>
                <a:hlinkClick r:id="rId4">
                  <a:extLst>
                    <a:ext uri="{A12FA001-AC4F-418D-AE19-62706E023703}">
                      <ahyp:hlinkClr val="tx"/>
                    </a:ext>
                  </a:extLst>
                </a:hlinkClick>
              </a:rPr>
              <a:t>1</a:t>
            </a:r>
            <a:endParaRPr sz="1200" u="sng">
              <a:solidFill>
                <a:schemeClr val="accent4"/>
              </a:solidFill>
            </a:endParaRPr>
          </a:p>
        </p:txBody>
      </p:sp>
      <p:sp>
        <p:nvSpPr>
          <p:cNvPr id="529" name="Google Shape;529;p25"/>
          <p:cNvSpPr txBox="1"/>
          <p:nvPr>
            <p:ph idx="3" type="subTitle"/>
          </p:nvPr>
        </p:nvSpPr>
        <p:spPr>
          <a:xfrm>
            <a:off x="6011730" y="1673970"/>
            <a:ext cx="18813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modes of transportation </a:t>
            </a:r>
            <a:r>
              <a:rPr lang="en" sz="1000" u="sng">
                <a:solidFill>
                  <a:schemeClr val="accent4"/>
                </a:solidFill>
                <a:hlinkClick r:id="rId5">
                  <a:extLst>
                    <a:ext uri="{A12FA001-AC4F-418D-AE19-62706E023703}">
                      <ahyp:hlinkClr val="tx"/>
                    </a:ext>
                  </a:extLst>
                </a:hlinkClick>
              </a:rPr>
              <a:t>2</a:t>
            </a:r>
            <a:endParaRPr sz="1000" u="sng">
              <a:solidFill>
                <a:schemeClr val="accent4"/>
              </a:solidFill>
            </a:endParaRPr>
          </a:p>
        </p:txBody>
      </p:sp>
      <p:sp>
        <p:nvSpPr>
          <p:cNvPr id="530" name="Google Shape;530;p25"/>
          <p:cNvSpPr txBox="1"/>
          <p:nvPr>
            <p:ph idx="5" type="subTitle"/>
          </p:nvPr>
        </p:nvSpPr>
        <p:spPr>
          <a:xfrm>
            <a:off x="1149428" y="3118718"/>
            <a:ext cx="20847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191 Bus routes in Toronto with 8556 Bus stops </a:t>
            </a:r>
            <a:r>
              <a:rPr lang="en" sz="1000" u="sng">
                <a:solidFill>
                  <a:schemeClr val="accent4"/>
                </a:solidFill>
              </a:rPr>
              <a:t>3</a:t>
            </a:r>
            <a:endParaRPr sz="1000" u="sng">
              <a:solidFill>
                <a:schemeClr val="accent4"/>
              </a:solidFill>
            </a:endParaRPr>
          </a:p>
        </p:txBody>
      </p:sp>
      <p:sp>
        <p:nvSpPr>
          <p:cNvPr id="531" name="Google Shape;531;p25"/>
          <p:cNvSpPr/>
          <p:nvPr/>
        </p:nvSpPr>
        <p:spPr>
          <a:xfrm>
            <a:off x="3510825" y="16739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3510825" y="3082375"/>
            <a:ext cx="723900" cy="72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4909275" y="1673975"/>
            <a:ext cx="723900" cy="72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4909275" y="3082375"/>
            <a:ext cx="723900" cy="72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25"/>
          <p:cNvCxnSpPr>
            <a:stCxn id="531" idx="3"/>
            <a:endCxn id="533" idx="1"/>
          </p:cNvCxnSpPr>
          <p:nvPr/>
        </p:nvCxnSpPr>
        <p:spPr>
          <a:xfrm>
            <a:off x="4234725" y="2035925"/>
            <a:ext cx="674700" cy="600"/>
          </a:xfrm>
          <a:prstGeom prst="bentConnector3">
            <a:avLst>
              <a:gd fmla="val 49989" name="adj1"/>
            </a:avLst>
          </a:prstGeom>
          <a:noFill/>
          <a:ln cap="flat" cmpd="sng" w="9525">
            <a:solidFill>
              <a:schemeClr val="lt2"/>
            </a:solidFill>
            <a:prstDash val="solid"/>
            <a:round/>
            <a:headEnd len="med" w="med" type="none"/>
            <a:tailEnd len="med" w="med" type="none"/>
          </a:ln>
        </p:spPr>
      </p:cxnSp>
      <p:cxnSp>
        <p:nvCxnSpPr>
          <p:cNvPr id="536" name="Google Shape;536;p25"/>
          <p:cNvCxnSpPr>
            <a:stCxn id="533" idx="2"/>
            <a:endCxn id="532" idx="0"/>
          </p:cNvCxnSpPr>
          <p:nvPr/>
        </p:nvCxnSpPr>
        <p:spPr>
          <a:xfrm rot="5400000">
            <a:off x="4229775" y="2041025"/>
            <a:ext cx="684600" cy="13983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537" name="Google Shape;537;p25"/>
          <p:cNvCxnSpPr>
            <a:stCxn id="532" idx="3"/>
            <a:endCxn id="534" idx="1"/>
          </p:cNvCxnSpPr>
          <p:nvPr/>
        </p:nvCxnSpPr>
        <p:spPr>
          <a:xfrm>
            <a:off x="4234725" y="3444325"/>
            <a:ext cx="674700" cy="0"/>
          </a:xfrm>
          <a:prstGeom prst="straightConnector1">
            <a:avLst/>
          </a:prstGeom>
          <a:noFill/>
          <a:ln cap="flat" cmpd="sng" w="9525">
            <a:solidFill>
              <a:schemeClr val="lt2"/>
            </a:solidFill>
            <a:prstDash val="solid"/>
            <a:round/>
            <a:headEnd len="med" w="med" type="none"/>
            <a:tailEnd len="med" w="med" type="none"/>
          </a:ln>
        </p:spPr>
      </p:cxnSp>
      <p:grpSp>
        <p:nvGrpSpPr>
          <p:cNvPr id="538" name="Google Shape;538;p25"/>
          <p:cNvGrpSpPr/>
          <p:nvPr/>
        </p:nvGrpSpPr>
        <p:grpSpPr>
          <a:xfrm>
            <a:off x="5072689" y="1816808"/>
            <a:ext cx="402179" cy="438244"/>
            <a:chOff x="1298037" y="2425727"/>
            <a:chExt cx="338364" cy="342887"/>
          </a:xfrm>
        </p:grpSpPr>
        <p:sp>
          <p:nvSpPr>
            <p:cNvPr id="539" name="Google Shape;539;p25"/>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5"/>
          <p:cNvGrpSpPr/>
          <p:nvPr/>
        </p:nvGrpSpPr>
        <p:grpSpPr>
          <a:xfrm>
            <a:off x="3628472" y="1816801"/>
            <a:ext cx="488619" cy="438240"/>
            <a:chOff x="2623237" y="2431047"/>
            <a:chExt cx="355024" cy="332630"/>
          </a:xfrm>
        </p:grpSpPr>
        <p:sp>
          <p:nvSpPr>
            <p:cNvPr id="544" name="Google Shape;544;p25"/>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25"/>
          <p:cNvGrpSpPr/>
          <p:nvPr/>
        </p:nvGrpSpPr>
        <p:grpSpPr>
          <a:xfrm>
            <a:off x="5072670" y="3212687"/>
            <a:ext cx="402163" cy="456780"/>
            <a:chOff x="7429366" y="3223183"/>
            <a:chExt cx="334634" cy="333904"/>
          </a:xfrm>
        </p:grpSpPr>
        <p:sp>
          <p:nvSpPr>
            <p:cNvPr id="549" name="Google Shape;549;p25"/>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5"/>
          <p:cNvSpPr/>
          <p:nvPr/>
        </p:nvSpPr>
        <p:spPr>
          <a:xfrm>
            <a:off x="3669328" y="3225298"/>
            <a:ext cx="402146" cy="456788"/>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ALGORITHMS</a:t>
            </a:r>
            <a:endParaRPr/>
          </a:p>
        </p:txBody>
      </p:sp>
      <p:sp>
        <p:nvSpPr>
          <p:cNvPr id="784" name="Google Shape;784;p52"/>
          <p:cNvSpPr/>
          <p:nvPr/>
        </p:nvSpPr>
        <p:spPr>
          <a:xfrm>
            <a:off x="819300" y="1093075"/>
            <a:ext cx="7524000" cy="30846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952950" y="1238250"/>
            <a:ext cx="7256700" cy="27747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86" name="Google Shape;786;p52"/>
          <p:cNvGraphicFramePr/>
          <p:nvPr/>
        </p:nvGraphicFramePr>
        <p:xfrm>
          <a:off x="952500" y="1238250"/>
          <a:ext cx="3000000" cy="3000000"/>
        </p:xfrm>
        <a:graphic>
          <a:graphicData uri="http://schemas.openxmlformats.org/drawingml/2006/table">
            <a:tbl>
              <a:tblPr>
                <a:noFill/>
                <a:tableStyleId>{A48F6602-22ED-45FC-BB5E-86BB4A25CD3C}</a:tableStyleId>
              </a:tblPr>
              <a:tblGrid>
                <a:gridCol w="3619500"/>
                <a:gridCol w="3619500"/>
              </a:tblGrid>
              <a:tr h="381000">
                <a:tc>
                  <a:txBody>
                    <a:bodyPr/>
                    <a:lstStyle/>
                    <a:p>
                      <a:pPr indent="0" lvl="0" marL="0" rtl="0" algn="ctr">
                        <a:spcBef>
                          <a:spcPts val="0"/>
                        </a:spcBef>
                        <a:spcAft>
                          <a:spcPts val="0"/>
                        </a:spcAft>
                        <a:buNone/>
                      </a:pPr>
                      <a:r>
                        <a:rPr lang="en" sz="1800">
                          <a:solidFill>
                            <a:schemeClr val="accent5"/>
                          </a:solidFill>
                          <a:latin typeface="Maven Pro"/>
                          <a:ea typeface="Maven Pro"/>
                          <a:cs typeface="Maven Pro"/>
                          <a:sym typeface="Maven Pro"/>
                        </a:rPr>
                        <a:t>Algorithm</a:t>
                      </a:r>
                      <a:endParaRPr>
                        <a:solidFill>
                          <a:schemeClr val="accent5"/>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5"/>
                          </a:solidFill>
                          <a:latin typeface="Maven Pro"/>
                          <a:ea typeface="Maven Pro"/>
                          <a:cs typeface="Maven Pro"/>
                          <a:sym typeface="Maven Pro"/>
                        </a:rPr>
                        <a:t>Accuracy (In percentage)</a:t>
                      </a:r>
                      <a:endParaRPr>
                        <a:solidFill>
                          <a:schemeClr val="accent5"/>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accent3"/>
                          </a:solidFill>
                          <a:latin typeface="Maven Pro"/>
                          <a:ea typeface="Maven Pro"/>
                          <a:cs typeface="Maven Pro"/>
                          <a:sym typeface="Maven Pro"/>
                        </a:rPr>
                        <a:t>Decision Tree Regressor </a:t>
                      </a:r>
                      <a:endParaRPr>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3"/>
                          </a:solidFill>
                          <a:latin typeface="Maven Pro"/>
                          <a:ea typeface="Maven Pro"/>
                          <a:cs typeface="Maven Pro"/>
                          <a:sym typeface="Maven Pro"/>
                        </a:rPr>
                        <a:t>85.23 %</a:t>
                      </a:r>
                      <a:endParaRPr>
                        <a:solidFill>
                          <a:schemeClr val="accent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accent1"/>
                          </a:solidFill>
                          <a:latin typeface="Maven Pro"/>
                          <a:ea typeface="Maven Pro"/>
                          <a:cs typeface="Maven Pro"/>
                          <a:sym typeface="Maven Pro"/>
                        </a:rPr>
                        <a:t>Random Forest Regressor</a:t>
                      </a:r>
                      <a:endParaRPr>
                        <a:solidFill>
                          <a:schemeClr val="accen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Maven Pro"/>
                          <a:ea typeface="Maven Pro"/>
                          <a:cs typeface="Maven Pro"/>
                          <a:sym typeface="Maven Pro"/>
                        </a:rPr>
                        <a:t>94.02 %</a:t>
                      </a:r>
                      <a:endParaRPr>
                        <a:solidFill>
                          <a:schemeClr val="accen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accent2"/>
                          </a:solidFill>
                          <a:latin typeface="Maven Pro"/>
                          <a:ea typeface="Maven Pro"/>
                          <a:cs typeface="Maven Pro"/>
                          <a:sym typeface="Maven Pro"/>
                        </a:rPr>
                        <a:t>K Neighbours Regressor</a:t>
                      </a:r>
                      <a:endParaRPr>
                        <a:solidFill>
                          <a:schemeClr val="accen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2"/>
                          </a:solidFill>
                          <a:latin typeface="Maven Pro"/>
                          <a:ea typeface="Maven Pro"/>
                          <a:cs typeface="Maven Pro"/>
                          <a:sym typeface="Maven Pro"/>
                        </a:rPr>
                        <a:t>87.71 %</a:t>
                      </a:r>
                      <a:endParaRPr>
                        <a:solidFill>
                          <a:schemeClr val="accent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accent6"/>
                          </a:solidFill>
                          <a:latin typeface="Maven Pro"/>
                          <a:ea typeface="Maven Pro"/>
                          <a:cs typeface="Maven Pro"/>
                          <a:sym typeface="Maven Pro"/>
                        </a:rPr>
                        <a:t>AdaBoostRegressor</a:t>
                      </a:r>
                      <a:endParaRPr>
                        <a:solidFill>
                          <a:schemeClr val="accent6"/>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6"/>
                          </a:solidFill>
                          <a:latin typeface="Maven Pro"/>
                          <a:ea typeface="Maven Pro"/>
                          <a:cs typeface="Maven Pro"/>
                          <a:sym typeface="Maven Pro"/>
                        </a:rPr>
                        <a:t>72.95 %</a:t>
                      </a:r>
                      <a:endParaRPr>
                        <a:solidFill>
                          <a:schemeClr val="accent6"/>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800">
                          <a:solidFill>
                            <a:schemeClr val="accent1"/>
                          </a:solidFill>
                          <a:latin typeface="Maven Pro"/>
                          <a:ea typeface="Maven Pro"/>
                          <a:cs typeface="Maven Pro"/>
                          <a:sym typeface="Maven Pro"/>
                        </a:rPr>
                        <a:t>XGBoost Regressor</a:t>
                      </a:r>
                      <a:endParaRPr>
                        <a:solidFill>
                          <a:schemeClr val="accen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Maven Pro"/>
                          <a:ea typeface="Maven Pro"/>
                          <a:cs typeface="Maven Pro"/>
                          <a:sym typeface="Maven Pro"/>
                        </a:rPr>
                        <a:t>94.95 %</a:t>
                      </a:r>
                      <a:endParaRPr>
                        <a:solidFill>
                          <a:schemeClr val="accen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787" name="Google Shape;787;p52"/>
          <p:cNvCxnSpPr/>
          <p:nvPr/>
        </p:nvCxnSpPr>
        <p:spPr>
          <a:xfrm>
            <a:off x="1124700" y="1695425"/>
            <a:ext cx="6894600" cy="930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3"/>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Randomized Search CV</a:t>
            </a:r>
            <a:endParaRPr/>
          </a:p>
        </p:txBody>
      </p:sp>
      <p:pic>
        <p:nvPicPr>
          <p:cNvPr id="793" name="Google Shape;793;p53"/>
          <p:cNvPicPr preferRelativeResize="0"/>
          <p:nvPr/>
        </p:nvPicPr>
        <p:blipFill>
          <a:blip r:embed="rId3">
            <a:alphaModFix/>
          </a:blip>
          <a:stretch>
            <a:fillRect/>
          </a:stretch>
        </p:blipFill>
        <p:spPr>
          <a:xfrm>
            <a:off x="1048375" y="989475"/>
            <a:ext cx="7389344" cy="3849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4"/>
          <p:cNvSpPr txBox="1"/>
          <p:nvPr>
            <p:ph type="ctrTitle"/>
          </p:nvPr>
        </p:nvSpPr>
        <p:spPr>
          <a:xfrm>
            <a:off x="618825" y="411675"/>
            <a:ext cx="5373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Best Parameters Random Forest</a:t>
            </a:r>
            <a:endParaRPr/>
          </a:p>
        </p:txBody>
      </p:sp>
      <p:pic>
        <p:nvPicPr>
          <p:cNvPr id="799" name="Google Shape;799;p54"/>
          <p:cNvPicPr preferRelativeResize="0"/>
          <p:nvPr/>
        </p:nvPicPr>
        <p:blipFill>
          <a:blip r:embed="rId3">
            <a:alphaModFix/>
          </a:blip>
          <a:stretch>
            <a:fillRect/>
          </a:stretch>
        </p:blipFill>
        <p:spPr>
          <a:xfrm>
            <a:off x="152400" y="1141875"/>
            <a:ext cx="8839199" cy="30423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55"/>
          <p:cNvSpPr txBox="1"/>
          <p:nvPr>
            <p:ph idx="1" type="body"/>
          </p:nvPr>
        </p:nvSpPr>
        <p:spPr>
          <a:xfrm>
            <a:off x="618825" y="1070625"/>
            <a:ext cx="781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According to the previous table, Random Forest Regressor algorithm and XGBoost gives best output.</a:t>
            </a:r>
            <a:endParaRPr/>
          </a:p>
          <a:p>
            <a:pPr indent="-342900" lvl="0" marL="457200" rtl="0" algn="l">
              <a:spcBef>
                <a:spcPts val="0"/>
              </a:spcBef>
              <a:spcAft>
                <a:spcPts val="0"/>
              </a:spcAft>
              <a:buSzPts val="1800"/>
              <a:buChar char="●"/>
            </a:pPr>
            <a:r>
              <a:rPr lang="en"/>
              <a:t>However, Random Forest Regressor is robust to outliers, it was used as the baseline algorithm for further processing.</a:t>
            </a:r>
            <a:endParaRPr/>
          </a:p>
          <a:p>
            <a:pPr indent="-342900" lvl="0" marL="457200" rtl="0" algn="l">
              <a:spcBef>
                <a:spcPts val="0"/>
              </a:spcBef>
              <a:spcAft>
                <a:spcPts val="0"/>
              </a:spcAft>
              <a:buSzPts val="1800"/>
              <a:buChar char="●"/>
            </a:pPr>
            <a:r>
              <a:rPr lang="en"/>
              <a:t>But for the best accuracy we need to hyper tuning the parameter.</a:t>
            </a:r>
            <a:endParaRPr/>
          </a:p>
          <a:p>
            <a:pPr indent="-342900" lvl="0" marL="457200" rtl="0" algn="l">
              <a:spcBef>
                <a:spcPts val="0"/>
              </a:spcBef>
              <a:spcAft>
                <a:spcPts val="0"/>
              </a:spcAft>
              <a:buSzPts val="1800"/>
              <a:buChar char="●"/>
            </a:pPr>
            <a:r>
              <a:rPr lang="en"/>
              <a:t>“</a:t>
            </a:r>
            <a:r>
              <a:rPr lang="en">
                <a:solidFill>
                  <a:schemeClr val="accent3"/>
                </a:solidFill>
              </a:rPr>
              <a:t>RandomizedSearchCV</a:t>
            </a:r>
            <a:r>
              <a:rPr lang="en"/>
              <a:t>” algorithm is used for getting optimal parameters of the function.</a:t>
            </a:r>
            <a:endParaRPr/>
          </a:p>
          <a:p>
            <a:pPr indent="-342900" lvl="0" marL="457200" rtl="0" algn="l">
              <a:spcBef>
                <a:spcPts val="0"/>
              </a:spcBef>
              <a:spcAft>
                <a:spcPts val="0"/>
              </a:spcAft>
              <a:buSzPts val="1800"/>
              <a:buChar char="●"/>
            </a:pPr>
            <a:r>
              <a:rPr lang="en"/>
              <a:t>After applying the optimal parameters, Random Forest Regressor algorithm gives </a:t>
            </a:r>
            <a:r>
              <a:rPr lang="en">
                <a:solidFill>
                  <a:schemeClr val="accent3"/>
                </a:solidFill>
              </a:rPr>
              <a:t>95.49</a:t>
            </a:r>
            <a:r>
              <a:rPr lang="en"/>
              <a:t> percent accuracy.</a:t>
            </a:r>
            <a:endParaRPr/>
          </a:p>
        </p:txBody>
      </p:sp>
      <p:sp>
        <p:nvSpPr>
          <p:cNvPr id="805" name="Google Shape;805;p55"/>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ALGORITHMS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6"/>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7"/>
          <p:cNvSpPr txBox="1"/>
          <p:nvPr>
            <p:ph idx="1" type="body"/>
          </p:nvPr>
        </p:nvSpPr>
        <p:spPr>
          <a:xfrm>
            <a:off x="618825" y="1070625"/>
            <a:ext cx="781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mean absolute error is the average difference between the observations (true value) and model output (predictions). </a:t>
            </a:r>
            <a:r>
              <a:rPr lang="en" sz="1300" u="sng">
                <a:solidFill>
                  <a:schemeClr val="accent4"/>
                </a:solidFill>
                <a:latin typeface="Share Tech"/>
                <a:ea typeface="Share Tech"/>
                <a:cs typeface="Share Tech"/>
                <a:sym typeface="Share Tech"/>
                <a:hlinkClick r:id="rId3">
                  <a:extLst>
                    <a:ext uri="{A12FA001-AC4F-418D-AE19-62706E023703}">
                      <ahyp:hlinkClr val="tx"/>
                    </a:ext>
                  </a:extLst>
                </a:hlinkClick>
              </a:rPr>
              <a:t>5</a:t>
            </a:r>
            <a:endParaRPr sz="15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r>
              <a:rPr lang="en" sz="1400"/>
              <a:t>Formula for MAE </a:t>
            </a:r>
            <a:r>
              <a:rPr lang="en" sz="1300" u="sng">
                <a:solidFill>
                  <a:schemeClr val="accent4"/>
                </a:solidFill>
                <a:latin typeface="Share Tech"/>
                <a:ea typeface="Share Tech"/>
                <a:cs typeface="Share Tech"/>
                <a:sym typeface="Share Tech"/>
                <a:hlinkClick r:id="rId4">
                  <a:extLst>
                    <a:ext uri="{A12FA001-AC4F-418D-AE19-62706E023703}">
                      <ahyp:hlinkClr val="tx"/>
                    </a:ext>
                  </a:extLst>
                </a:hlinkClick>
              </a:rPr>
              <a:t>6</a:t>
            </a:r>
            <a:endParaRPr sz="600"/>
          </a:p>
          <a:p>
            <a:pPr indent="-342900" lvl="0" marL="457200" rtl="0" algn="l">
              <a:spcBef>
                <a:spcPts val="0"/>
              </a:spcBef>
              <a:spcAft>
                <a:spcPts val="0"/>
              </a:spcAft>
              <a:buSzPts val="1800"/>
              <a:buChar char="●"/>
            </a:pPr>
            <a:r>
              <a:rPr lang="en"/>
              <a:t>Where, N = Total Number of Data points</a:t>
            </a:r>
            <a:endParaRPr/>
          </a:p>
          <a:p>
            <a:pPr indent="-342900" lvl="0" marL="457200" rtl="0" algn="l">
              <a:spcBef>
                <a:spcPts val="0"/>
              </a:spcBef>
              <a:spcAft>
                <a:spcPts val="0"/>
              </a:spcAft>
              <a:buSzPts val="1800"/>
              <a:buChar char="●"/>
            </a:pPr>
            <a:r>
              <a:rPr lang="en"/>
              <a:t>Y_i = True Value</a:t>
            </a:r>
            <a:endParaRPr/>
          </a:p>
          <a:p>
            <a:pPr indent="-342900" lvl="0" marL="457200" rtl="0" algn="l">
              <a:spcBef>
                <a:spcPts val="0"/>
              </a:spcBef>
              <a:spcAft>
                <a:spcPts val="0"/>
              </a:spcAft>
              <a:buSzPts val="1800"/>
              <a:buChar char="●"/>
            </a:pPr>
            <a:r>
              <a:rPr lang="en"/>
              <a:t>Ŷ_i = Predicted Value</a:t>
            </a:r>
            <a:endParaRPr/>
          </a:p>
          <a:p>
            <a:pPr indent="-342900" lvl="0" marL="457200" rtl="0" algn="l">
              <a:spcBef>
                <a:spcPts val="0"/>
              </a:spcBef>
              <a:spcAft>
                <a:spcPts val="0"/>
              </a:spcAft>
              <a:buSzPts val="1800"/>
              <a:buChar char="●"/>
            </a:pPr>
            <a:r>
              <a:rPr lang="en"/>
              <a:t>Mean Absolute Error for after hyper-parameter tuning is </a:t>
            </a:r>
            <a:r>
              <a:rPr lang="en">
                <a:solidFill>
                  <a:schemeClr val="accent3"/>
                </a:solidFill>
              </a:rPr>
              <a:t>1.35</a:t>
            </a:r>
            <a:r>
              <a:rPr lang="en"/>
              <a:t>.</a:t>
            </a:r>
            <a:endParaRPr/>
          </a:p>
        </p:txBody>
      </p:sp>
      <p:sp>
        <p:nvSpPr>
          <p:cNvPr id="816" name="Google Shape;816;p57"/>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MEAN ABSOLUTE ERROR </a:t>
            </a:r>
            <a:endParaRPr sz="1600" u="sng">
              <a:solidFill>
                <a:schemeClr val="accent4"/>
              </a:solidFill>
            </a:endParaRPr>
          </a:p>
        </p:txBody>
      </p:sp>
      <p:pic>
        <p:nvPicPr>
          <p:cNvPr id="817" name="Google Shape;817;p57"/>
          <p:cNvPicPr preferRelativeResize="0"/>
          <p:nvPr/>
        </p:nvPicPr>
        <p:blipFill>
          <a:blip r:embed="rId5">
            <a:alphaModFix/>
          </a:blip>
          <a:stretch>
            <a:fillRect/>
          </a:stretch>
        </p:blipFill>
        <p:spPr>
          <a:xfrm>
            <a:off x="2190850" y="1822200"/>
            <a:ext cx="2531400" cy="671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8"/>
          <p:cNvSpPr txBox="1"/>
          <p:nvPr>
            <p:ph idx="1" type="body"/>
          </p:nvPr>
        </p:nvSpPr>
        <p:spPr>
          <a:xfrm>
            <a:off x="618825" y="1070625"/>
            <a:ext cx="781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mean squared error is the average squared difference between the observations (true value) and model output (predictions). </a:t>
            </a:r>
            <a:r>
              <a:rPr lang="en" sz="1300" u="sng">
                <a:solidFill>
                  <a:schemeClr val="accent4"/>
                </a:solidFill>
                <a:latin typeface="Share Tech"/>
                <a:ea typeface="Share Tech"/>
                <a:cs typeface="Share Tech"/>
                <a:sym typeface="Share Tech"/>
                <a:hlinkClick r:id="rId3">
                  <a:extLst>
                    <a:ext uri="{A12FA001-AC4F-418D-AE19-62706E023703}">
                      <ahyp:hlinkClr val="tx"/>
                    </a:ext>
                  </a:extLst>
                </a:hlinkClick>
              </a:rPr>
              <a:t>7</a:t>
            </a:r>
            <a:endParaRPr sz="1300" u="sng">
              <a:solidFill>
                <a:schemeClr val="accent4"/>
              </a:solidFill>
              <a:latin typeface="Share Tech"/>
              <a:ea typeface="Share Tech"/>
              <a:cs typeface="Share Tech"/>
              <a:sym typeface="Share Tech"/>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r>
              <a:rPr lang="en" sz="1400"/>
              <a:t>Formula for MSE </a:t>
            </a:r>
            <a:r>
              <a:rPr lang="en" sz="1300" u="sng">
                <a:solidFill>
                  <a:schemeClr val="accent4"/>
                </a:solidFill>
                <a:latin typeface="Share Tech"/>
                <a:ea typeface="Share Tech"/>
                <a:cs typeface="Share Tech"/>
                <a:sym typeface="Share Tech"/>
                <a:hlinkClick r:id="rId4">
                  <a:extLst>
                    <a:ext uri="{A12FA001-AC4F-418D-AE19-62706E023703}">
                      <ahyp:hlinkClr val="tx"/>
                    </a:ext>
                  </a:extLst>
                </a:hlinkClick>
              </a:rPr>
              <a:t>8</a:t>
            </a:r>
            <a:endParaRPr sz="1300" u="sng">
              <a:solidFill>
                <a:schemeClr val="accent4"/>
              </a:solidFill>
              <a:latin typeface="Share Tech"/>
              <a:ea typeface="Share Tech"/>
              <a:cs typeface="Share Tech"/>
              <a:sym typeface="Share Tech"/>
            </a:endParaRPr>
          </a:p>
          <a:p>
            <a:pPr indent="-342900" lvl="0" marL="457200" rtl="0" algn="l">
              <a:spcBef>
                <a:spcPts val="0"/>
              </a:spcBef>
              <a:spcAft>
                <a:spcPts val="0"/>
              </a:spcAft>
              <a:buSzPts val="1800"/>
              <a:buChar char="●"/>
            </a:pPr>
            <a:r>
              <a:rPr lang="en"/>
              <a:t>Where, N = Total Number of Data points</a:t>
            </a:r>
            <a:endParaRPr/>
          </a:p>
          <a:p>
            <a:pPr indent="-342900" lvl="0" marL="457200" rtl="0" algn="l">
              <a:spcBef>
                <a:spcPts val="0"/>
              </a:spcBef>
              <a:spcAft>
                <a:spcPts val="0"/>
              </a:spcAft>
              <a:buSzPts val="1800"/>
              <a:buChar char="●"/>
            </a:pPr>
            <a:r>
              <a:rPr lang="en"/>
              <a:t>Y_i = True Value</a:t>
            </a:r>
            <a:endParaRPr/>
          </a:p>
          <a:p>
            <a:pPr indent="-342900" lvl="0" marL="457200" rtl="0" algn="l">
              <a:spcBef>
                <a:spcPts val="0"/>
              </a:spcBef>
              <a:spcAft>
                <a:spcPts val="0"/>
              </a:spcAft>
              <a:buSzPts val="1800"/>
              <a:buChar char="●"/>
            </a:pPr>
            <a:r>
              <a:rPr lang="en"/>
              <a:t>Ŷ_i = Predicted Value</a:t>
            </a:r>
            <a:endParaRPr/>
          </a:p>
          <a:p>
            <a:pPr indent="-342900" lvl="0" marL="457200" rtl="0" algn="l">
              <a:spcBef>
                <a:spcPts val="0"/>
              </a:spcBef>
              <a:spcAft>
                <a:spcPts val="0"/>
              </a:spcAft>
              <a:buSzPts val="1800"/>
              <a:buChar char="●"/>
            </a:pPr>
            <a:r>
              <a:rPr lang="en"/>
              <a:t>Mean Squared Error was observed to be </a:t>
            </a:r>
            <a:r>
              <a:rPr lang="en">
                <a:solidFill>
                  <a:schemeClr val="accent3"/>
                </a:solidFill>
              </a:rPr>
              <a:t>48.28</a:t>
            </a:r>
            <a:r>
              <a:rPr lang="en"/>
              <a:t>.</a:t>
            </a:r>
            <a:endParaRPr/>
          </a:p>
        </p:txBody>
      </p:sp>
      <p:sp>
        <p:nvSpPr>
          <p:cNvPr id="823" name="Google Shape;823;p58"/>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MEAN SQUARED ERROR</a:t>
            </a:r>
            <a:endParaRPr/>
          </a:p>
        </p:txBody>
      </p:sp>
      <p:sp>
        <p:nvSpPr>
          <p:cNvPr id="824" name="Google Shape;824;p58"/>
          <p:cNvSpPr txBox="1"/>
          <p:nvPr/>
        </p:nvSpPr>
        <p:spPr>
          <a:xfrm>
            <a:off x="2592250" y="2102125"/>
            <a:ext cx="53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825" name="Google Shape;825;p58"/>
          <p:cNvPicPr preferRelativeResize="0"/>
          <p:nvPr/>
        </p:nvPicPr>
        <p:blipFill>
          <a:blip r:embed="rId5">
            <a:alphaModFix/>
          </a:blip>
          <a:stretch>
            <a:fillRect/>
          </a:stretch>
        </p:blipFill>
        <p:spPr>
          <a:xfrm>
            <a:off x="2151075" y="1804013"/>
            <a:ext cx="2531401" cy="6983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9"/>
          <p:cNvSpPr txBox="1"/>
          <p:nvPr>
            <p:ph idx="1" type="body"/>
          </p:nvPr>
        </p:nvSpPr>
        <p:spPr>
          <a:xfrm>
            <a:off x="618825" y="1070625"/>
            <a:ext cx="78189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R-Squared is a statistical measure that indicates the percentage of the variance in the dependent variable that the independent variables explain collectively. </a:t>
            </a:r>
            <a:r>
              <a:rPr lang="en" sz="1300" u="sng">
                <a:solidFill>
                  <a:schemeClr val="accent4"/>
                </a:solidFill>
                <a:latin typeface="Share Tech"/>
                <a:ea typeface="Share Tech"/>
                <a:cs typeface="Share Tech"/>
                <a:sym typeface="Share Tech"/>
                <a:hlinkClick r:id="rId3">
                  <a:extLst>
                    <a:ext uri="{A12FA001-AC4F-418D-AE19-62706E023703}">
                      <ahyp:hlinkClr val="tx"/>
                    </a:ext>
                  </a:extLst>
                </a:hlinkClick>
              </a:rPr>
              <a:t>9</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sz="1400"/>
              <a:t>			Formula for R-Square score </a:t>
            </a:r>
            <a:r>
              <a:rPr lang="en" sz="1300" u="sng">
                <a:solidFill>
                  <a:schemeClr val="accent4"/>
                </a:solidFill>
                <a:latin typeface="Share Tech"/>
                <a:ea typeface="Share Tech"/>
                <a:cs typeface="Share Tech"/>
                <a:sym typeface="Share Tech"/>
                <a:hlinkClick r:id="rId4">
                  <a:extLst>
                    <a:ext uri="{A12FA001-AC4F-418D-AE19-62706E023703}">
                      <ahyp:hlinkClr val="tx"/>
                    </a:ext>
                  </a:extLst>
                </a:hlinkClick>
              </a:rPr>
              <a:t>10</a:t>
            </a:r>
            <a:endParaRPr sz="1400"/>
          </a:p>
          <a:p>
            <a:pPr indent="0" lvl="0" marL="457200" rtl="0" algn="l">
              <a:spcBef>
                <a:spcPts val="0"/>
              </a:spcBef>
              <a:spcAft>
                <a:spcPts val="0"/>
              </a:spcAft>
              <a:buNone/>
            </a:pPr>
            <a:r>
              <a:t/>
            </a:r>
            <a:endParaRPr sz="900"/>
          </a:p>
          <a:p>
            <a:pPr indent="-342900" lvl="0" marL="457200" rtl="0" algn="l">
              <a:spcBef>
                <a:spcPts val="0"/>
              </a:spcBef>
              <a:spcAft>
                <a:spcPts val="0"/>
              </a:spcAft>
              <a:buSzPts val="1800"/>
              <a:buChar char="●"/>
            </a:pPr>
            <a:r>
              <a:rPr lang="en"/>
              <a:t>Where, Ȳ = Mean Value</a:t>
            </a:r>
            <a:endParaRPr/>
          </a:p>
          <a:p>
            <a:pPr indent="-342900" lvl="0" marL="457200" rtl="0" algn="l">
              <a:spcBef>
                <a:spcPts val="0"/>
              </a:spcBef>
              <a:spcAft>
                <a:spcPts val="0"/>
              </a:spcAft>
              <a:buSzPts val="1800"/>
              <a:buChar char="●"/>
            </a:pPr>
            <a:r>
              <a:rPr lang="en"/>
              <a:t>Y_i = True Value</a:t>
            </a:r>
            <a:endParaRPr/>
          </a:p>
          <a:p>
            <a:pPr indent="-342900" lvl="0" marL="457200" rtl="0" algn="l">
              <a:spcBef>
                <a:spcPts val="0"/>
              </a:spcBef>
              <a:spcAft>
                <a:spcPts val="0"/>
              </a:spcAft>
              <a:buSzPts val="1800"/>
              <a:buChar char="●"/>
            </a:pPr>
            <a:r>
              <a:rPr lang="en"/>
              <a:t>Ŷ_i = Predicted Value</a:t>
            </a:r>
            <a:endParaRPr/>
          </a:p>
          <a:p>
            <a:pPr indent="-342900" lvl="0" marL="457200" rtl="0" algn="l">
              <a:spcBef>
                <a:spcPts val="0"/>
              </a:spcBef>
              <a:spcAft>
                <a:spcPts val="0"/>
              </a:spcAft>
              <a:buSzPts val="1800"/>
              <a:buChar char="●"/>
            </a:pPr>
            <a:r>
              <a:rPr lang="en"/>
              <a:t>Lastly, the obtained R-squared score was </a:t>
            </a:r>
            <a:r>
              <a:rPr lang="en">
                <a:solidFill>
                  <a:schemeClr val="accent3"/>
                </a:solidFill>
              </a:rPr>
              <a:t>0.95</a:t>
            </a:r>
            <a:r>
              <a:rPr lang="en"/>
              <a:t>.</a:t>
            </a:r>
            <a:endParaRPr/>
          </a:p>
        </p:txBody>
      </p:sp>
      <p:sp>
        <p:nvSpPr>
          <p:cNvPr id="831" name="Google Shape;831;p59"/>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R-SQUARED SCORE</a:t>
            </a:r>
            <a:endParaRPr/>
          </a:p>
        </p:txBody>
      </p:sp>
      <p:pic>
        <p:nvPicPr>
          <p:cNvPr id="832" name="Google Shape;832;p59"/>
          <p:cNvPicPr preferRelativeResize="0"/>
          <p:nvPr/>
        </p:nvPicPr>
        <p:blipFill>
          <a:blip r:embed="rId5">
            <a:alphaModFix/>
          </a:blip>
          <a:stretch>
            <a:fillRect/>
          </a:stretch>
        </p:blipFill>
        <p:spPr>
          <a:xfrm>
            <a:off x="2658175" y="2072650"/>
            <a:ext cx="2115125" cy="128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0"/>
          <p:cNvSpPr txBox="1"/>
          <p:nvPr>
            <p:ph idx="1" type="body"/>
          </p:nvPr>
        </p:nvSpPr>
        <p:spPr>
          <a:xfrm>
            <a:off x="618825" y="1679175"/>
            <a:ext cx="7496400" cy="2090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
              <a:t>Shapash is a Python library which aims to make machine learning interpretable and understandable by everyone. It provides several types of visualization that display explicit labels that everyone can understand.</a:t>
            </a:r>
            <a:endParaRPr/>
          </a:p>
          <a:p>
            <a:pPr indent="-342900" lvl="0" marL="457200" marR="0" rtl="0" algn="l">
              <a:lnSpc>
                <a:spcPct val="100000"/>
              </a:lnSpc>
              <a:spcBef>
                <a:spcPts val="0"/>
              </a:spcBef>
              <a:spcAft>
                <a:spcPts val="0"/>
              </a:spcAft>
              <a:buSzPts val="1800"/>
              <a:buChar char="●"/>
            </a:pPr>
            <a:r>
              <a:rPr lang="en"/>
              <a:t>Shapash works for Regression, Binary Classification or Multiclass problem.</a:t>
            </a:r>
            <a:endParaRPr/>
          </a:p>
        </p:txBody>
      </p:sp>
      <p:sp>
        <p:nvSpPr>
          <p:cNvPr id="838" name="Google Shape;838;p60"/>
          <p:cNvSpPr txBox="1"/>
          <p:nvPr>
            <p:ph type="ctrTitle"/>
          </p:nvPr>
        </p:nvSpPr>
        <p:spPr>
          <a:xfrm>
            <a:off x="618825" y="411675"/>
            <a:ext cx="4475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SHAPASH MODEL EXPLAINER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1"/>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Shapash Model</a:t>
            </a:r>
            <a:endParaRPr/>
          </a:p>
        </p:txBody>
      </p:sp>
      <p:pic>
        <p:nvPicPr>
          <p:cNvPr id="844" name="Google Shape;844;p61"/>
          <p:cNvPicPr preferRelativeResize="0"/>
          <p:nvPr/>
        </p:nvPicPr>
        <p:blipFill>
          <a:blip r:embed="rId3">
            <a:alphaModFix/>
          </a:blip>
          <a:stretch>
            <a:fillRect/>
          </a:stretch>
        </p:blipFill>
        <p:spPr>
          <a:xfrm>
            <a:off x="665400" y="1141875"/>
            <a:ext cx="7970375" cy="3470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6"/>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557" name="Google Shape;557;p26"/>
          <p:cNvSpPr txBox="1"/>
          <p:nvPr>
            <p:ph idx="1" type="subTitle"/>
          </p:nvPr>
        </p:nvSpPr>
        <p:spPr>
          <a:xfrm>
            <a:off x="2333000" y="1423125"/>
            <a:ext cx="4478100" cy="256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TTC wants to take action to maintain smooth bus service throughout the winter after receiving complaints from passengers about the growing delays in the bus service.</a:t>
            </a:r>
            <a:endParaRPr sz="1600"/>
          </a:p>
          <a:p>
            <a:pPr indent="-330200" lvl="0" marL="457200" rtl="0" algn="l">
              <a:spcBef>
                <a:spcPts val="0"/>
              </a:spcBef>
              <a:spcAft>
                <a:spcPts val="0"/>
              </a:spcAft>
              <a:buSzPts val="1600"/>
              <a:buChar char="-"/>
            </a:pPr>
            <a:r>
              <a:rPr lang="en" sz="1600"/>
              <a:t>The TTC has access to a lot of data and seeks to identify the main problems before developing a potential course of action.</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2"/>
          <p:cNvSpPr txBox="1"/>
          <p:nvPr>
            <p:ph type="ctrTitle"/>
          </p:nvPr>
        </p:nvSpPr>
        <p:spPr>
          <a:xfrm>
            <a:off x="496375" y="50850"/>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 App View</a:t>
            </a:r>
            <a:endParaRPr/>
          </a:p>
        </p:txBody>
      </p:sp>
      <p:pic>
        <p:nvPicPr>
          <p:cNvPr id="850" name="Google Shape;850;p62"/>
          <p:cNvPicPr preferRelativeResize="0"/>
          <p:nvPr/>
        </p:nvPicPr>
        <p:blipFill rotWithShape="1">
          <a:blip r:embed="rId3">
            <a:alphaModFix/>
          </a:blip>
          <a:srcRect b="-951" l="527" r="0" t="-1402"/>
          <a:stretch/>
        </p:blipFill>
        <p:spPr>
          <a:xfrm>
            <a:off x="930725" y="628650"/>
            <a:ext cx="7694851" cy="43882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3"/>
          <p:cNvSpPr txBox="1"/>
          <p:nvPr>
            <p:ph type="ctrTitle"/>
          </p:nvPr>
        </p:nvSpPr>
        <p:spPr>
          <a:xfrm>
            <a:off x="608625" y="258600"/>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SHAPASH MODEL EXPLAINER</a:t>
            </a:r>
            <a:endParaRPr/>
          </a:p>
        </p:txBody>
      </p:sp>
      <p:pic>
        <p:nvPicPr>
          <p:cNvPr id="856" name="Google Shape;856;p63"/>
          <p:cNvPicPr preferRelativeResize="0"/>
          <p:nvPr/>
        </p:nvPicPr>
        <p:blipFill>
          <a:blip r:embed="rId3">
            <a:alphaModFix/>
          </a:blip>
          <a:stretch>
            <a:fillRect/>
          </a:stretch>
        </p:blipFill>
        <p:spPr>
          <a:xfrm>
            <a:off x="1204763" y="893800"/>
            <a:ext cx="6734476" cy="3899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4"/>
          <p:cNvSpPr txBox="1"/>
          <p:nvPr>
            <p:ph type="ctrTitle"/>
          </p:nvPr>
        </p:nvSpPr>
        <p:spPr>
          <a:xfrm>
            <a:off x="618825" y="279000"/>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SHAPASH MODEL EXPLAINER</a:t>
            </a:r>
            <a:endParaRPr/>
          </a:p>
        </p:txBody>
      </p:sp>
      <p:pic>
        <p:nvPicPr>
          <p:cNvPr id="862" name="Google Shape;862;p64"/>
          <p:cNvPicPr preferRelativeResize="0"/>
          <p:nvPr/>
        </p:nvPicPr>
        <p:blipFill rotWithShape="1">
          <a:blip r:embed="rId3">
            <a:alphaModFix/>
          </a:blip>
          <a:srcRect b="8081" l="0" r="0" t="7736"/>
          <a:stretch/>
        </p:blipFill>
        <p:spPr>
          <a:xfrm>
            <a:off x="855700" y="996050"/>
            <a:ext cx="7432627" cy="3847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FB Prophet</a:t>
            </a:r>
            <a:endParaRPr/>
          </a:p>
        </p:txBody>
      </p:sp>
      <p:pic>
        <p:nvPicPr>
          <p:cNvPr id="868" name="Google Shape;868;p65"/>
          <p:cNvPicPr preferRelativeResize="0"/>
          <p:nvPr/>
        </p:nvPicPr>
        <p:blipFill>
          <a:blip r:embed="rId3">
            <a:alphaModFix/>
          </a:blip>
          <a:stretch>
            <a:fillRect/>
          </a:stretch>
        </p:blipFill>
        <p:spPr>
          <a:xfrm>
            <a:off x="1188413" y="989475"/>
            <a:ext cx="6869214" cy="3849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66"/>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SERIES ANALYSIS</a:t>
            </a:r>
            <a:endParaRPr/>
          </a:p>
        </p:txBody>
      </p:sp>
      <p:pic>
        <p:nvPicPr>
          <p:cNvPr id="874" name="Google Shape;874;p66"/>
          <p:cNvPicPr preferRelativeResize="0"/>
          <p:nvPr/>
        </p:nvPicPr>
        <p:blipFill>
          <a:blip r:embed="rId3">
            <a:alphaModFix/>
          </a:blip>
          <a:stretch>
            <a:fillRect/>
          </a:stretch>
        </p:blipFill>
        <p:spPr>
          <a:xfrm>
            <a:off x="618825" y="1012852"/>
            <a:ext cx="7691626" cy="31177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7"/>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 SERIES ANALYSIS</a:t>
            </a:r>
            <a:endParaRPr/>
          </a:p>
        </p:txBody>
      </p:sp>
      <p:pic>
        <p:nvPicPr>
          <p:cNvPr id="880" name="Google Shape;880;p67"/>
          <p:cNvPicPr preferRelativeResize="0"/>
          <p:nvPr/>
        </p:nvPicPr>
        <p:blipFill>
          <a:blip r:embed="rId3">
            <a:alphaModFix/>
          </a:blip>
          <a:stretch>
            <a:fillRect/>
          </a:stretch>
        </p:blipFill>
        <p:spPr>
          <a:xfrm>
            <a:off x="2502150" y="950825"/>
            <a:ext cx="4052256" cy="4072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8"/>
          <p:cNvSpPr txBox="1"/>
          <p:nvPr>
            <p:ph type="ctrTitle"/>
          </p:nvPr>
        </p:nvSpPr>
        <p:spPr>
          <a:xfrm>
            <a:off x="2952275" y="875325"/>
            <a:ext cx="3055800" cy="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CONCLUSION</a:t>
            </a:r>
            <a:endParaRPr>
              <a:solidFill>
                <a:schemeClr val="accent3"/>
              </a:solidFill>
            </a:endParaRPr>
          </a:p>
        </p:txBody>
      </p:sp>
      <p:sp>
        <p:nvSpPr>
          <p:cNvPr id="886" name="Google Shape;886;p68"/>
          <p:cNvSpPr txBox="1"/>
          <p:nvPr>
            <p:ph idx="1" type="subTitle"/>
          </p:nvPr>
        </p:nvSpPr>
        <p:spPr>
          <a:xfrm>
            <a:off x="2333000" y="1423125"/>
            <a:ext cx="4478100" cy="25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Questions based on gaps, delays, and incidents that caused a delay in previous data can be answered using the findings and insights from the dataset analysis. Also, these findings can be used to forecast the amount of delay that will occur daily, weekly, and annually in 2023 to assess the potential impact of incidents in specific regions.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69"/>
          <p:cNvSpPr txBox="1"/>
          <p:nvPr>
            <p:ph idx="1" type="body"/>
          </p:nvPr>
        </p:nvSpPr>
        <p:spPr>
          <a:xfrm>
            <a:off x="618825" y="866525"/>
            <a:ext cx="7818900" cy="35490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1200"/>
              </a:spcBef>
              <a:spcAft>
                <a:spcPts val="0"/>
              </a:spcAft>
              <a:buSzPts val="1000"/>
              <a:buChar char="-"/>
            </a:pPr>
            <a:r>
              <a:rPr lang="en" sz="1000"/>
              <a:t>Background image: Abstract pixel rain blue background from </a:t>
            </a:r>
            <a:r>
              <a:rPr lang="en" sz="1000" u="sng">
                <a:solidFill>
                  <a:schemeClr val="hlink"/>
                </a:solidFill>
                <a:hlinkClick r:id="rId3"/>
              </a:rPr>
              <a:t>https://www.freepik.com/free-vector/abstract-pixel-rain-blue-background_6070946.htm/?utm_source=slidesgo_template&amp;utm_medium=referral-link&amp;utm_campaign=sg_resources&amp;utm_content=freepik</a:t>
            </a:r>
            <a:endParaRPr sz="1000"/>
          </a:p>
          <a:p>
            <a:pPr indent="-292100" lvl="0" marL="457200" rtl="0" algn="l">
              <a:lnSpc>
                <a:spcPct val="150000"/>
              </a:lnSpc>
              <a:spcBef>
                <a:spcPts val="0"/>
              </a:spcBef>
              <a:spcAft>
                <a:spcPts val="0"/>
              </a:spcAft>
              <a:buSzPts val="1000"/>
              <a:buChar char="-"/>
            </a:pPr>
            <a:r>
              <a:rPr lang="en" sz="1000"/>
              <a:t>Data - Open Data Dataset. (n.d.). Retrieved January 23, 2023, from </a:t>
            </a:r>
            <a:r>
              <a:rPr lang="en" sz="1000" u="sng">
                <a:solidFill>
                  <a:schemeClr val="hlink"/>
                </a:solidFill>
                <a:hlinkClick r:id="rId4"/>
              </a:rPr>
              <a:t>https://open.toronto.ca/dataset/ttc-bus-delay-data/</a:t>
            </a:r>
            <a:endParaRPr sz="1000"/>
          </a:p>
          <a:p>
            <a:pPr indent="-292100" lvl="0" marL="457200" rtl="0" algn="l">
              <a:lnSpc>
                <a:spcPct val="150000"/>
              </a:lnSpc>
              <a:spcBef>
                <a:spcPts val="0"/>
              </a:spcBef>
              <a:spcAft>
                <a:spcPts val="0"/>
              </a:spcAft>
              <a:buSzPts val="1000"/>
              <a:buAutoNum type="arabicPeriod"/>
            </a:pPr>
            <a:r>
              <a:rPr lang="en" sz="1000"/>
              <a:t>Wikipedia. (n.d.). Toronto Transit Commission. Wikipedia. Retrieved January 23, 2023, from https://en.wikipedia.org/wiki/Toronto_Transit_Commission</a:t>
            </a:r>
            <a:endParaRPr sz="1000"/>
          </a:p>
          <a:p>
            <a:pPr indent="-292100" lvl="0" marL="457200" rtl="0" algn="l">
              <a:lnSpc>
                <a:spcPct val="150000"/>
              </a:lnSpc>
              <a:spcBef>
                <a:spcPts val="0"/>
              </a:spcBef>
              <a:spcAft>
                <a:spcPts val="0"/>
              </a:spcAft>
              <a:buSzPts val="1000"/>
              <a:buAutoNum type="arabicPeriod"/>
            </a:pPr>
            <a:r>
              <a:rPr lang="en" sz="1000"/>
              <a:t>Toronto Transit Commission. (2021). 2021 Operations Statistics. ttc.ca. Retrieved January 23, 2023, from https://www.ttc.ca/transparency-and-accountability/Operating-Statistics/Operating-Statistics---2021/Conventional-System</a:t>
            </a:r>
            <a:endParaRPr sz="1000"/>
          </a:p>
          <a:p>
            <a:pPr indent="-292100" lvl="0" marL="457200" rtl="0" algn="l">
              <a:lnSpc>
                <a:spcPct val="150000"/>
              </a:lnSpc>
              <a:spcBef>
                <a:spcPts val="0"/>
              </a:spcBef>
              <a:spcAft>
                <a:spcPts val="0"/>
              </a:spcAft>
              <a:buSzPts val="1000"/>
              <a:buAutoNum type="arabicPeriod"/>
            </a:pPr>
            <a:r>
              <a:rPr lang="en" sz="1000"/>
              <a:t>TTC, Toronto – bus Times, Routes &amp; Updates. (n.d.). Moovit. Retrieved January 23, 2023, from </a:t>
            </a:r>
            <a:r>
              <a:rPr lang="en" sz="1000" u="sng">
                <a:solidFill>
                  <a:schemeClr val="hlink"/>
                </a:solidFill>
                <a:hlinkClick r:id="rId5"/>
              </a:rPr>
              <a:t>https://moovitapp.com/index/en/public_transit-lines-Toronto_ON-143-434</a:t>
            </a:r>
            <a:endParaRPr sz="1000"/>
          </a:p>
          <a:p>
            <a:pPr indent="-292100" lvl="0" marL="457200" rtl="0" algn="l">
              <a:lnSpc>
                <a:spcPct val="150000"/>
              </a:lnSpc>
              <a:spcBef>
                <a:spcPts val="0"/>
              </a:spcBef>
              <a:spcAft>
                <a:spcPts val="0"/>
              </a:spcAft>
              <a:buSzPts val="1000"/>
              <a:buAutoNum type="arabicPeriod"/>
            </a:pPr>
            <a:r>
              <a:rPr lang="en" sz="1000"/>
              <a:t>Toronto Transit Commission. (2022). 2021 Operating Statistics. ttc.ca. Retrieved January 23, 2023, from </a:t>
            </a:r>
            <a:r>
              <a:rPr lang="en" sz="1000" u="sng">
                <a:solidFill>
                  <a:schemeClr val="hlink"/>
                </a:solidFill>
                <a:hlinkClick r:id="rId6"/>
              </a:rPr>
              <a:t>https://www.ttc.ca/transparency-and-accountability/Operating-Statistics/Operating-Statistics---2021/Conventional-System</a:t>
            </a:r>
            <a:endParaRPr sz="1000"/>
          </a:p>
          <a:p>
            <a:pPr indent="-292100" lvl="0" marL="457200" rtl="0" algn="l">
              <a:lnSpc>
                <a:spcPct val="150000"/>
              </a:lnSpc>
              <a:spcBef>
                <a:spcPts val="0"/>
              </a:spcBef>
              <a:spcAft>
                <a:spcPts val="0"/>
              </a:spcAft>
              <a:buSzPts val="1000"/>
              <a:buAutoNum type="arabicPeriod"/>
            </a:pPr>
            <a:r>
              <a:rPr lang="en" sz="1000"/>
              <a:t>What is Mean Absolute Error. (n.d.). Deepchecks. Retrieved March 5, 2023, from </a:t>
            </a:r>
            <a:r>
              <a:rPr lang="en" sz="1000" u="sng">
                <a:hlinkClick r:id="rId7"/>
              </a:rPr>
              <a:t>https://deepchecks.com/glossary/mean-absolute-error/</a:t>
            </a:r>
            <a:endParaRPr sz="800"/>
          </a:p>
        </p:txBody>
      </p:sp>
      <p:sp>
        <p:nvSpPr>
          <p:cNvPr id="892" name="Google Shape;892;p69"/>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0"/>
          <p:cNvSpPr txBox="1"/>
          <p:nvPr>
            <p:ph idx="1" type="body"/>
          </p:nvPr>
        </p:nvSpPr>
        <p:spPr>
          <a:xfrm>
            <a:off x="618825" y="866525"/>
            <a:ext cx="7818900" cy="3549000"/>
          </a:xfrm>
          <a:prstGeom prst="rect">
            <a:avLst/>
          </a:prstGeom>
        </p:spPr>
        <p:txBody>
          <a:bodyPr anchorCtr="0" anchor="t" bIns="91425" lIns="91425" spcFirstLastPara="1" rIns="91425" wrap="square" tIns="91425">
            <a:noAutofit/>
          </a:bodyPr>
          <a:lstStyle/>
          <a:p>
            <a:pPr indent="0" lvl="0" marL="0" marR="0" rtl="0" algn="l">
              <a:lnSpc>
                <a:spcPct val="150000"/>
              </a:lnSpc>
              <a:spcBef>
                <a:spcPts val="1200"/>
              </a:spcBef>
              <a:spcAft>
                <a:spcPts val="0"/>
              </a:spcAft>
              <a:buNone/>
            </a:pPr>
            <a:r>
              <a:rPr lang="en" sz="1000"/>
              <a:t>6. 	Frost, J. (2017, April 16). How To Interpret R-squared in Regression Analysis. Statistics By Jim.                                         </a:t>
            </a:r>
            <a:r>
              <a:rPr lang="en" sz="1000" u="sng"/>
              <a:t>http://statisticsbyjim.com/regression/interpret-r-squared-regression/</a:t>
            </a:r>
            <a:endParaRPr sz="1000" u="sng"/>
          </a:p>
          <a:p>
            <a:pPr indent="0" lvl="0" marL="0" marR="0" rtl="0" algn="l">
              <a:lnSpc>
                <a:spcPct val="150000"/>
              </a:lnSpc>
              <a:spcBef>
                <a:spcPts val="1200"/>
              </a:spcBef>
              <a:spcAft>
                <a:spcPts val="0"/>
              </a:spcAft>
              <a:buNone/>
            </a:pPr>
            <a:r>
              <a:rPr lang="en" sz="1000"/>
              <a:t>7. 	Frost, J. (2021, November 12). Mean Squared Error (MSE). Statistics By Jim. </a:t>
            </a:r>
            <a:r>
              <a:rPr lang="en" sz="1000" u="sng"/>
              <a:t>https://statisticsbyjim.com/regression/mean-squared-error-mse/</a:t>
            </a:r>
            <a:endParaRPr sz="1000" u="sng"/>
          </a:p>
          <a:p>
            <a:pPr indent="0" lvl="0" marL="0" marR="0" rtl="0" algn="l">
              <a:lnSpc>
                <a:spcPct val="150000"/>
              </a:lnSpc>
              <a:spcBef>
                <a:spcPts val="1200"/>
              </a:spcBef>
              <a:spcAft>
                <a:spcPts val="0"/>
              </a:spcAft>
              <a:buNone/>
            </a:pPr>
            <a:r>
              <a:rPr lang="en" sz="1000"/>
              <a:t>8. 	Kumar, A. (2022, February 21). R-squared, R2 in Linear Regression: Concepts, Examples. Data Analytics. </a:t>
            </a:r>
            <a:r>
              <a:rPr lang="en" sz="1000" u="sng"/>
              <a:t>https://vitalflux.com/r-squared-explained-machine-learning/</a:t>
            </a:r>
            <a:endParaRPr sz="1000" u="sng"/>
          </a:p>
          <a:p>
            <a:pPr indent="0" lvl="0" marL="0" marR="0" rtl="0" algn="l">
              <a:lnSpc>
                <a:spcPct val="150000"/>
              </a:lnSpc>
              <a:spcBef>
                <a:spcPts val="1200"/>
              </a:spcBef>
              <a:spcAft>
                <a:spcPts val="0"/>
              </a:spcAft>
              <a:buNone/>
            </a:pPr>
            <a:r>
              <a:rPr lang="en" sz="1000"/>
              <a:t>9. 	Machine learning: An introduction to mean squared error and regression lines. (2018, October 16). FreeCodeCamp.Org. </a:t>
            </a:r>
            <a:r>
              <a:rPr lang="en" sz="1000" u="sng"/>
              <a:t>https://www.freecodecamp.org/news/machine-learning-mean-squared-error-regression-line-c7dde9a26b93/</a:t>
            </a:r>
            <a:endParaRPr sz="1000" u="sng"/>
          </a:p>
          <a:p>
            <a:pPr indent="0" lvl="0" marL="0" marR="0" rtl="0" algn="l">
              <a:lnSpc>
                <a:spcPct val="150000"/>
              </a:lnSpc>
              <a:spcBef>
                <a:spcPts val="1200"/>
              </a:spcBef>
              <a:spcAft>
                <a:spcPts val="0"/>
              </a:spcAft>
              <a:buNone/>
            </a:pPr>
            <a:r>
              <a:rPr lang="en" sz="1000"/>
              <a:t>10. 	Stephanie. (2016, October 25). Absolute Error &amp; Mean Absolute Error (MAE). Statistics How To. </a:t>
            </a:r>
            <a:r>
              <a:rPr lang="en" sz="1000" u="sng"/>
              <a:t>https://www.statisticshowto.com/absolute-error/</a:t>
            </a:r>
            <a:endParaRPr sz="1100" u="sng">
              <a:solidFill>
                <a:srgbClr val="000000"/>
              </a:solidFill>
              <a:latin typeface="Arial"/>
              <a:ea typeface="Arial"/>
              <a:cs typeface="Arial"/>
              <a:sym typeface="Arial"/>
            </a:endParaRPr>
          </a:p>
          <a:p>
            <a:pPr indent="0" lvl="0" marL="0" rtl="0" algn="l">
              <a:lnSpc>
                <a:spcPct val="150000"/>
              </a:lnSpc>
              <a:spcBef>
                <a:spcPts val="1200"/>
              </a:spcBef>
              <a:spcAft>
                <a:spcPts val="1200"/>
              </a:spcAft>
              <a:buNone/>
            </a:pPr>
            <a:r>
              <a:t/>
            </a:r>
            <a:endParaRPr sz="1000"/>
          </a:p>
        </p:txBody>
      </p:sp>
      <p:sp>
        <p:nvSpPr>
          <p:cNvPr id="898" name="Google Shape;898;p70"/>
          <p:cNvSpPr txBox="1"/>
          <p:nvPr>
            <p:ph type="ctrTitle"/>
          </p:nvPr>
        </p:nvSpPr>
        <p:spPr>
          <a:xfrm>
            <a:off x="618825" y="411675"/>
            <a:ext cx="781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904" name="Google Shape;904;p7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accent2"/>
                </a:solidFill>
              </a:rPr>
              <a:t>Do you have any questions?</a:t>
            </a:r>
            <a:endParaRPr b="1" sz="2600"/>
          </a:p>
        </p:txBody>
      </p:sp>
      <p:sp>
        <p:nvSpPr>
          <p:cNvPr id="905" name="Google Shape;905;p71"/>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000">
                <a:solidFill>
                  <a:schemeClr val="lt1"/>
                </a:solidFill>
                <a:latin typeface="Maven Pro"/>
                <a:ea typeface="Maven Pro"/>
                <a:cs typeface="Maven Pro"/>
                <a:sym typeface="Maven Pro"/>
              </a:rPr>
              <a:t>Please keep this slide for attribution</a:t>
            </a:r>
            <a:endParaRPr sz="1000">
              <a:solidFill>
                <a:schemeClr val="lt1"/>
              </a:solidFill>
              <a:latin typeface="Maven Pro"/>
              <a:ea typeface="Maven Pro"/>
              <a:cs typeface="Maven Pro"/>
              <a:sym typeface="Maven Pro"/>
            </a:endParaRPr>
          </a:p>
        </p:txBody>
      </p:sp>
      <p:sp>
        <p:nvSpPr>
          <p:cNvPr id="906" name="Google Shape;906;p71"/>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71"/>
          <p:cNvGrpSpPr/>
          <p:nvPr/>
        </p:nvGrpSpPr>
        <p:grpSpPr>
          <a:xfrm>
            <a:off x="7981434" y="-1177061"/>
            <a:ext cx="203789" cy="1274754"/>
            <a:chOff x="2877432" y="975334"/>
            <a:chExt cx="188886" cy="1181531"/>
          </a:xfrm>
        </p:grpSpPr>
        <p:sp>
          <p:nvSpPr>
            <p:cNvPr id="908" name="Google Shape;908;p7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71"/>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1"/>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1"/>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1"/>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1"/>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71"/>
          <p:cNvGrpSpPr/>
          <p:nvPr/>
        </p:nvGrpSpPr>
        <p:grpSpPr>
          <a:xfrm>
            <a:off x="3407882" y="3252461"/>
            <a:ext cx="261630" cy="261630"/>
            <a:chOff x="3368074" y="3882537"/>
            <a:chExt cx="215298" cy="215298"/>
          </a:xfrm>
        </p:grpSpPr>
        <p:sp>
          <p:nvSpPr>
            <p:cNvPr id="917" name="Google Shape;917;p7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71"/>
          <p:cNvSpPr/>
          <p:nvPr/>
        </p:nvSpPr>
        <p:spPr>
          <a:xfrm>
            <a:off x="5066623" y="3252448"/>
            <a:ext cx="320355" cy="261656"/>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71"/>
          <p:cNvGrpSpPr/>
          <p:nvPr/>
        </p:nvGrpSpPr>
        <p:grpSpPr>
          <a:xfrm>
            <a:off x="4236456" y="3252450"/>
            <a:ext cx="292574" cy="261652"/>
            <a:chOff x="3824739" y="3890112"/>
            <a:chExt cx="208105" cy="186110"/>
          </a:xfrm>
        </p:grpSpPr>
        <p:sp>
          <p:nvSpPr>
            <p:cNvPr id="922" name="Google Shape;922;p7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SOURCE</a:t>
            </a:r>
            <a:endParaRPr/>
          </a:p>
        </p:txBody>
      </p:sp>
      <p:sp>
        <p:nvSpPr>
          <p:cNvPr id="563" name="Google Shape;563;p27"/>
          <p:cNvSpPr txBox="1"/>
          <p:nvPr>
            <p:ph idx="4294967295" type="ctrTitle"/>
          </p:nvPr>
        </p:nvSpPr>
        <p:spPr>
          <a:xfrm>
            <a:off x="618825" y="1116019"/>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DATA</a:t>
            </a:r>
            <a:endParaRPr sz="1800">
              <a:solidFill>
                <a:schemeClr val="accent1"/>
              </a:solidFill>
            </a:endParaRPr>
          </a:p>
        </p:txBody>
      </p:sp>
      <p:sp>
        <p:nvSpPr>
          <p:cNvPr id="564" name="Google Shape;564;p27"/>
          <p:cNvSpPr txBox="1"/>
          <p:nvPr>
            <p:ph idx="4294967295" type="subTitle"/>
          </p:nvPr>
        </p:nvSpPr>
        <p:spPr>
          <a:xfrm>
            <a:off x="618825" y="1403775"/>
            <a:ext cx="4108200" cy="3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TTC Bus Delay Data (2014-2022) - </a:t>
            </a:r>
            <a:r>
              <a:rPr lang="en" sz="1200" u="sng">
                <a:solidFill>
                  <a:schemeClr val="accent4"/>
                </a:solidFill>
                <a:hlinkClick r:id="rId3">
                  <a:extLst>
                    <a:ext uri="{A12FA001-AC4F-418D-AE19-62706E023703}">
                      <ahyp:hlinkClr val="tx"/>
                    </a:ext>
                  </a:extLst>
                </a:hlinkClick>
              </a:rPr>
              <a:t>data</a:t>
            </a:r>
            <a:endParaRPr sz="1200" u="sng">
              <a:solidFill>
                <a:schemeClr val="accent4"/>
              </a:solidFill>
            </a:endParaRPr>
          </a:p>
        </p:txBody>
      </p:sp>
      <p:sp>
        <p:nvSpPr>
          <p:cNvPr id="565" name="Google Shape;565;p27"/>
          <p:cNvSpPr txBox="1"/>
          <p:nvPr>
            <p:ph idx="4294967295" type="ctrTitle"/>
          </p:nvPr>
        </p:nvSpPr>
        <p:spPr>
          <a:xfrm>
            <a:off x="618825" y="1841631"/>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TYPE</a:t>
            </a:r>
            <a:endParaRPr sz="1800">
              <a:solidFill>
                <a:schemeClr val="accent2"/>
              </a:solidFill>
            </a:endParaRPr>
          </a:p>
        </p:txBody>
      </p:sp>
      <p:sp>
        <p:nvSpPr>
          <p:cNvPr id="566" name="Google Shape;566;p27"/>
          <p:cNvSpPr txBox="1"/>
          <p:nvPr>
            <p:ph idx="4294967295" type="subTitle"/>
          </p:nvPr>
        </p:nvSpPr>
        <p:spPr>
          <a:xfrm>
            <a:off x="607425" y="2128900"/>
            <a:ext cx="2156100" cy="3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Excel</a:t>
            </a:r>
            <a:endParaRPr sz="1400"/>
          </a:p>
        </p:txBody>
      </p:sp>
      <p:sp>
        <p:nvSpPr>
          <p:cNvPr id="567" name="Google Shape;567;p27"/>
          <p:cNvSpPr txBox="1"/>
          <p:nvPr>
            <p:ph idx="4294967295" type="ctrTitle"/>
          </p:nvPr>
        </p:nvSpPr>
        <p:spPr>
          <a:xfrm>
            <a:off x="618321" y="2567219"/>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ABOUT</a:t>
            </a:r>
            <a:endParaRPr sz="1800">
              <a:solidFill>
                <a:schemeClr val="accent3"/>
              </a:solidFill>
            </a:endParaRPr>
          </a:p>
        </p:txBody>
      </p:sp>
      <p:sp>
        <p:nvSpPr>
          <p:cNvPr id="568" name="Google Shape;568;p27"/>
          <p:cNvSpPr txBox="1"/>
          <p:nvPr>
            <p:ph idx="4294967295" type="subTitle"/>
          </p:nvPr>
        </p:nvSpPr>
        <p:spPr>
          <a:xfrm>
            <a:off x="607425" y="2854500"/>
            <a:ext cx="3425700" cy="100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This dataset provides us information about Toronto TTC bus delay over a period of time through many features.</a:t>
            </a:r>
            <a:endParaRPr sz="1400"/>
          </a:p>
          <a:p>
            <a:pPr indent="0" lvl="0" marL="0" rtl="0" algn="l">
              <a:lnSpc>
                <a:spcPct val="100000"/>
              </a:lnSpc>
              <a:spcBef>
                <a:spcPts val="1600"/>
              </a:spcBef>
              <a:spcAft>
                <a:spcPts val="0"/>
              </a:spcAft>
              <a:buNone/>
            </a:pPr>
            <a:r>
              <a:t/>
            </a:r>
            <a:endParaRPr sz="1400"/>
          </a:p>
          <a:p>
            <a:pPr indent="0" lvl="0" marL="0" rtl="0" algn="l">
              <a:lnSpc>
                <a:spcPct val="100000"/>
              </a:lnSpc>
              <a:spcBef>
                <a:spcPts val="1600"/>
              </a:spcBef>
              <a:spcAft>
                <a:spcPts val="1600"/>
              </a:spcAft>
              <a:buNone/>
            </a:pPr>
            <a:r>
              <a:t/>
            </a:r>
            <a:endParaRPr sz="1400"/>
          </a:p>
        </p:txBody>
      </p:sp>
      <p:sp>
        <p:nvSpPr>
          <p:cNvPr id="569" name="Google Shape;569;p27"/>
          <p:cNvSpPr txBox="1"/>
          <p:nvPr>
            <p:ph idx="4294967295" type="ctrTitle"/>
          </p:nvPr>
        </p:nvSpPr>
        <p:spPr>
          <a:xfrm>
            <a:off x="4094775" y="1074344"/>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2"/>
                </a:solidFill>
              </a:rPr>
              <a:t>LICENCE</a:t>
            </a:r>
            <a:endParaRPr sz="1800">
              <a:solidFill>
                <a:schemeClr val="accent2"/>
              </a:solidFill>
            </a:endParaRPr>
          </a:p>
        </p:txBody>
      </p:sp>
      <p:sp>
        <p:nvSpPr>
          <p:cNvPr id="570" name="Google Shape;570;p27"/>
          <p:cNvSpPr txBox="1"/>
          <p:nvPr>
            <p:ph idx="4294967295" type="subTitle"/>
          </p:nvPr>
        </p:nvSpPr>
        <p:spPr>
          <a:xfrm>
            <a:off x="4094775" y="1362100"/>
            <a:ext cx="4108200" cy="3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Open Government Licence - Toronto - </a:t>
            </a:r>
            <a:r>
              <a:rPr lang="en" sz="1200" u="sng">
                <a:solidFill>
                  <a:schemeClr val="accent4"/>
                </a:solidFill>
                <a:hlinkClick r:id="rId4">
                  <a:extLst>
                    <a:ext uri="{A12FA001-AC4F-418D-AE19-62706E023703}">
                      <ahyp:hlinkClr val="tx"/>
                    </a:ext>
                  </a:extLst>
                </a:hlinkClick>
              </a:rPr>
              <a:t>link</a:t>
            </a:r>
            <a:endParaRPr sz="1200" u="sng">
              <a:solidFill>
                <a:schemeClr val="accent4"/>
              </a:solidFill>
            </a:endParaRPr>
          </a:p>
        </p:txBody>
      </p:sp>
      <p:sp>
        <p:nvSpPr>
          <p:cNvPr id="571" name="Google Shape;571;p27"/>
          <p:cNvSpPr txBox="1"/>
          <p:nvPr>
            <p:ph idx="4294967295" type="ctrTitle"/>
          </p:nvPr>
        </p:nvSpPr>
        <p:spPr>
          <a:xfrm>
            <a:off x="4094775" y="1799956"/>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3"/>
                </a:solidFill>
              </a:rPr>
              <a:t>PUBLISHED BY</a:t>
            </a:r>
            <a:endParaRPr sz="1800">
              <a:solidFill>
                <a:schemeClr val="accent3"/>
              </a:solidFill>
            </a:endParaRPr>
          </a:p>
        </p:txBody>
      </p:sp>
      <p:sp>
        <p:nvSpPr>
          <p:cNvPr id="572" name="Google Shape;572;p27"/>
          <p:cNvSpPr txBox="1"/>
          <p:nvPr>
            <p:ph idx="4294967295" type="subTitle"/>
          </p:nvPr>
        </p:nvSpPr>
        <p:spPr>
          <a:xfrm>
            <a:off x="4083375" y="2087225"/>
            <a:ext cx="3082800" cy="3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Toronto Transit Commission</a:t>
            </a:r>
            <a:endParaRPr sz="1400"/>
          </a:p>
        </p:txBody>
      </p:sp>
      <p:sp>
        <p:nvSpPr>
          <p:cNvPr id="573" name="Google Shape;573;p27"/>
          <p:cNvSpPr txBox="1"/>
          <p:nvPr>
            <p:ph idx="4294967295" type="ctrTitle"/>
          </p:nvPr>
        </p:nvSpPr>
        <p:spPr>
          <a:xfrm>
            <a:off x="4094271" y="2525544"/>
            <a:ext cx="1881300" cy="39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CONTACT</a:t>
            </a:r>
            <a:endParaRPr sz="1800">
              <a:solidFill>
                <a:schemeClr val="accent1"/>
              </a:solidFill>
            </a:endParaRPr>
          </a:p>
        </p:txBody>
      </p:sp>
      <p:sp>
        <p:nvSpPr>
          <p:cNvPr id="574" name="Google Shape;574;p27"/>
          <p:cNvSpPr txBox="1"/>
          <p:nvPr>
            <p:ph idx="4294967295" type="subTitle"/>
          </p:nvPr>
        </p:nvSpPr>
        <p:spPr>
          <a:xfrm>
            <a:off x="4083375" y="2812825"/>
            <a:ext cx="3425700" cy="39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opendata@ttc.ca</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FEATURES</a:t>
            </a:r>
            <a:endParaRPr/>
          </a:p>
        </p:txBody>
      </p:sp>
      <p:sp>
        <p:nvSpPr>
          <p:cNvPr id="580" name="Google Shape;580;p28"/>
          <p:cNvSpPr txBox="1"/>
          <p:nvPr/>
        </p:nvSpPr>
        <p:spPr>
          <a:xfrm>
            <a:off x="849075" y="1445075"/>
            <a:ext cx="61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581" name="Google Shape;581;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82" name="Google Shape;582;p28"/>
          <p:cNvPicPr preferRelativeResize="0"/>
          <p:nvPr/>
        </p:nvPicPr>
        <p:blipFill>
          <a:blip r:embed="rId3">
            <a:alphaModFix/>
          </a:blip>
          <a:stretch>
            <a:fillRect/>
          </a:stretch>
        </p:blipFill>
        <p:spPr>
          <a:xfrm>
            <a:off x="1168563" y="1292675"/>
            <a:ext cx="6806875" cy="3243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9"/>
          <p:cNvSpPr txBox="1"/>
          <p:nvPr>
            <p:ph idx="8" type="ctrTitle"/>
          </p:nvPr>
        </p:nvSpPr>
        <p:spPr>
          <a:xfrm>
            <a:off x="751475" y="4014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Info</a:t>
            </a:r>
            <a:endParaRPr/>
          </a:p>
        </p:txBody>
      </p:sp>
      <p:pic>
        <p:nvPicPr>
          <p:cNvPr id="588" name="Google Shape;588;p29"/>
          <p:cNvPicPr preferRelativeResize="0"/>
          <p:nvPr/>
        </p:nvPicPr>
        <p:blipFill>
          <a:blip r:embed="rId3">
            <a:alphaModFix/>
          </a:blip>
          <a:stretch>
            <a:fillRect/>
          </a:stretch>
        </p:blipFill>
        <p:spPr>
          <a:xfrm>
            <a:off x="1458700" y="979275"/>
            <a:ext cx="6590488" cy="3859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DETAILS</a:t>
            </a:r>
            <a:endParaRPr/>
          </a:p>
        </p:txBody>
      </p:sp>
      <p:sp>
        <p:nvSpPr>
          <p:cNvPr id="594" name="Google Shape;594;p30"/>
          <p:cNvSpPr txBox="1"/>
          <p:nvPr/>
        </p:nvSpPr>
        <p:spPr>
          <a:xfrm>
            <a:off x="849075" y="1445075"/>
            <a:ext cx="61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595" name="Google Shape;595;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596" name="Google Shape;596;p30"/>
          <p:cNvPicPr preferRelativeResize="0"/>
          <p:nvPr/>
        </p:nvPicPr>
        <p:blipFill>
          <a:blip r:embed="rId3">
            <a:alphaModFix/>
          </a:blip>
          <a:stretch>
            <a:fillRect/>
          </a:stretch>
        </p:blipFill>
        <p:spPr>
          <a:xfrm>
            <a:off x="640263" y="1396250"/>
            <a:ext cx="7863475" cy="2993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1"/>
          <p:cNvSpPr txBox="1"/>
          <p:nvPr>
            <p:ph type="title"/>
          </p:nvPr>
        </p:nvSpPr>
        <p:spPr>
          <a:xfrm>
            <a:off x="1094025" y="1496400"/>
            <a:ext cx="70212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a:t>
            </a:r>
            <a:endParaRPr/>
          </a:p>
          <a:p>
            <a:pPr indent="0" lvl="0" marL="0" rtl="0" algn="ctr">
              <a:spcBef>
                <a:spcPts val="0"/>
              </a:spcBef>
              <a:spcAft>
                <a:spcPts val="0"/>
              </a:spcAft>
              <a:buNone/>
            </a:pPr>
            <a:r>
              <a:rPr lang="en">
                <a:solidFill>
                  <a:schemeClr val="accent3"/>
                </a:solidFill>
              </a:rPr>
              <a:t>ANALYSIS</a:t>
            </a:r>
            <a:endParaRPr>
              <a:solidFill>
                <a:schemeClr val="accent3"/>
              </a:solidFill>
            </a:endParaRPr>
          </a:p>
        </p:txBody>
      </p:sp>
      <p:sp>
        <p:nvSpPr>
          <p:cNvPr id="602" name="Google Shape;602;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